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4"/>
  </p:notesMasterIdLst>
  <p:sldIdLst>
    <p:sldId id="256" r:id="rId6"/>
    <p:sldId id="257" r:id="rId7"/>
    <p:sldId id="282" r:id="rId8"/>
    <p:sldId id="285" r:id="rId9"/>
    <p:sldId id="283" r:id="rId10"/>
    <p:sldId id="286" r:id="rId11"/>
    <p:sldId id="284" r:id="rId12"/>
    <p:sldId id="263" r:id="rId13"/>
  </p:sldIdLst>
  <p:sldSz cx="12192000" cy="6858000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88615" autoAdjust="0"/>
  </p:normalViewPr>
  <p:slideViewPr>
    <p:cSldViewPr snapToGrid="0">
      <p:cViewPr varScale="1">
        <p:scale>
          <a:sx n="76" d="100"/>
          <a:sy n="76" d="100"/>
        </p:scale>
        <p:origin x="10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192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nt , Nick (DIGITAL OFFICER)" userId="1cb88e8a-b548-48bc-ac23-53174d9bd086" providerId="ADAL" clId="{525140EB-2CF2-4187-8C52-DFCBE0DF7AAA}"/>
    <pc:docChg chg="modSld">
      <pc:chgData name="Kent , Nick (DIGITAL OFFICER)" userId="1cb88e8a-b548-48bc-ac23-53174d9bd086" providerId="ADAL" clId="{525140EB-2CF2-4187-8C52-DFCBE0DF7AAA}" dt="2024-04-29T10:17:04.105" v="491" actId="962"/>
      <pc:docMkLst>
        <pc:docMk/>
      </pc:docMkLst>
      <pc:sldChg chg="modSp mod">
        <pc:chgData name="Kent , Nick (DIGITAL OFFICER)" userId="1cb88e8a-b548-48bc-ac23-53174d9bd086" providerId="ADAL" clId="{525140EB-2CF2-4187-8C52-DFCBE0DF7AAA}" dt="2024-04-29T09:52:15.987" v="53" actId="962"/>
        <pc:sldMkLst>
          <pc:docMk/>
          <pc:sldMk cId="69738107" sldId="256"/>
        </pc:sldMkLst>
        <pc:picChg chg="mod">
          <ac:chgData name="Kent , Nick (DIGITAL OFFICER)" userId="1cb88e8a-b548-48bc-ac23-53174d9bd086" providerId="ADAL" clId="{525140EB-2CF2-4187-8C52-DFCBE0DF7AAA}" dt="2024-04-29T09:52:15.987" v="53" actId="962"/>
          <ac:picMkLst>
            <pc:docMk/>
            <pc:sldMk cId="69738107" sldId="256"/>
            <ac:picMk id="6" creationId="{00000000-0000-0000-0000-000000000000}"/>
          </ac:picMkLst>
        </pc:picChg>
      </pc:sldChg>
      <pc:sldChg chg="modSp mod">
        <pc:chgData name="Kent , Nick (DIGITAL OFFICER)" userId="1cb88e8a-b548-48bc-ac23-53174d9bd086" providerId="ADAL" clId="{525140EB-2CF2-4187-8C52-DFCBE0DF7AAA}" dt="2024-04-29T09:52:23.900" v="55" actId="962"/>
        <pc:sldMkLst>
          <pc:docMk/>
          <pc:sldMk cId="3623481318" sldId="257"/>
        </pc:sldMkLst>
        <pc:picChg chg="mod">
          <ac:chgData name="Kent , Nick (DIGITAL OFFICER)" userId="1cb88e8a-b548-48bc-ac23-53174d9bd086" providerId="ADAL" clId="{525140EB-2CF2-4187-8C52-DFCBE0DF7AAA}" dt="2024-04-29T09:52:23.900" v="55" actId="962"/>
          <ac:picMkLst>
            <pc:docMk/>
            <pc:sldMk cId="3623481318" sldId="257"/>
            <ac:picMk id="5" creationId="{00000000-0000-0000-0000-000000000000}"/>
          </ac:picMkLst>
        </pc:picChg>
      </pc:sldChg>
      <pc:sldChg chg="modSp mod">
        <pc:chgData name="Kent , Nick (DIGITAL OFFICER)" userId="1cb88e8a-b548-48bc-ac23-53174d9bd086" providerId="ADAL" clId="{525140EB-2CF2-4187-8C52-DFCBE0DF7AAA}" dt="2024-04-29T09:52:32.693" v="57" actId="962"/>
        <pc:sldMkLst>
          <pc:docMk/>
          <pc:sldMk cId="2187101772" sldId="263"/>
        </pc:sldMkLst>
        <pc:picChg chg="mod">
          <ac:chgData name="Kent , Nick (DIGITAL OFFICER)" userId="1cb88e8a-b548-48bc-ac23-53174d9bd086" providerId="ADAL" clId="{525140EB-2CF2-4187-8C52-DFCBE0DF7AAA}" dt="2024-04-29T09:52:32.693" v="57" actId="962"/>
          <ac:picMkLst>
            <pc:docMk/>
            <pc:sldMk cId="2187101772" sldId="263"/>
            <ac:picMk id="4" creationId="{00000000-0000-0000-0000-000000000000}"/>
          </ac:picMkLst>
        </pc:picChg>
      </pc:sldChg>
      <pc:sldChg chg="modSp mod">
        <pc:chgData name="Kent , Nick (DIGITAL OFFICER)" userId="1cb88e8a-b548-48bc-ac23-53174d9bd086" providerId="ADAL" clId="{525140EB-2CF2-4187-8C52-DFCBE0DF7AAA}" dt="2024-04-29T10:15:25.767" v="355" actId="962"/>
        <pc:sldMkLst>
          <pc:docMk/>
          <pc:sldMk cId="3638869" sldId="282"/>
        </pc:sldMkLst>
        <pc:picChg chg="mod">
          <ac:chgData name="Kent , Nick (DIGITAL OFFICER)" userId="1cb88e8a-b548-48bc-ac23-53174d9bd086" providerId="ADAL" clId="{525140EB-2CF2-4187-8C52-DFCBE0DF7AAA}" dt="2024-04-29T10:15:25.767" v="355" actId="962"/>
          <ac:picMkLst>
            <pc:docMk/>
            <pc:sldMk cId="3638869" sldId="282"/>
            <ac:picMk id="4" creationId="{A664C06C-0480-4E89-8A7B-173924A2ABB0}"/>
          </ac:picMkLst>
        </pc:picChg>
      </pc:sldChg>
      <pc:sldChg chg="modSp mod">
        <pc:chgData name="Kent , Nick (DIGITAL OFFICER)" userId="1cb88e8a-b548-48bc-ac23-53174d9bd086" providerId="ADAL" clId="{525140EB-2CF2-4187-8C52-DFCBE0DF7AAA}" dt="2024-04-29T10:16:27.142" v="455" actId="962"/>
        <pc:sldMkLst>
          <pc:docMk/>
          <pc:sldMk cId="1927952973" sldId="283"/>
        </pc:sldMkLst>
        <pc:picChg chg="mod">
          <ac:chgData name="Kent , Nick (DIGITAL OFFICER)" userId="1cb88e8a-b548-48bc-ac23-53174d9bd086" providerId="ADAL" clId="{525140EB-2CF2-4187-8C52-DFCBE0DF7AAA}" dt="2024-04-29T10:16:27.142" v="455" actId="962"/>
          <ac:picMkLst>
            <pc:docMk/>
            <pc:sldMk cId="1927952973" sldId="283"/>
            <ac:picMk id="5" creationId="{5B4F2B8E-CCFA-4F65-A895-9A42F4DA7952}"/>
          </ac:picMkLst>
        </pc:picChg>
      </pc:sldChg>
      <pc:sldChg chg="modSp mod">
        <pc:chgData name="Kent , Nick (DIGITAL OFFICER)" userId="1cb88e8a-b548-48bc-ac23-53174d9bd086" providerId="ADAL" clId="{525140EB-2CF2-4187-8C52-DFCBE0DF7AAA}" dt="2024-04-29T10:17:04.105" v="491" actId="962"/>
        <pc:sldMkLst>
          <pc:docMk/>
          <pc:sldMk cId="3476467086" sldId="284"/>
        </pc:sldMkLst>
        <pc:picChg chg="mod">
          <ac:chgData name="Kent , Nick (DIGITAL OFFICER)" userId="1cb88e8a-b548-48bc-ac23-53174d9bd086" providerId="ADAL" clId="{525140EB-2CF2-4187-8C52-DFCBE0DF7AAA}" dt="2024-04-29T10:17:04.105" v="491" actId="962"/>
          <ac:picMkLst>
            <pc:docMk/>
            <pc:sldMk cId="3476467086" sldId="284"/>
            <ac:picMk id="3" creationId="{A93B6091-640F-44CF-8A5B-C00003922ABA}"/>
          </ac:picMkLst>
        </pc:picChg>
      </pc:sldChg>
      <pc:sldChg chg="modSp mod">
        <pc:chgData name="Kent , Nick (DIGITAL OFFICER)" userId="1cb88e8a-b548-48bc-ac23-53174d9bd086" providerId="ADAL" clId="{525140EB-2CF2-4187-8C52-DFCBE0DF7AAA}" dt="2024-04-29T10:16:12.428" v="403" actId="962"/>
        <pc:sldMkLst>
          <pc:docMk/>
          <pc:sldMk cId="368316518" sldId="285"/>
        </pc:sldMkLst>
        <pc:picChg chg="mod">
          <ac:chgData name="Kent , Nick (DIGITAL OFFICER)" userId="1cb88e8a-b548-48bc-ac23-53174d9bd086" providerId="ADAL" clId="{525140EB-2CF2-4187-8C52-DFCBE0DF7AAA}" dt="2024-04-29T10:16:12.428" v="403" actId="962"/>
          <ac:picMkLst>
            <pc:docMk/>
            <pc:sldMk cId="368316518" sldId="285"/>
            <ac:picMk id="3" creationId="{47539541-9464-4383-B905-D25CBD0DAC5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F20E3-997D-4659-B5D2-E0536B385DB5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D78CA-A445-4530-AA81-4E975307F1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063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D78CA-A445-4530-AA81-4E975307F1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342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D78CA-A445-4530-AA81-4E975307F18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220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D78CA-A445-4530-AA81-4E975307F18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248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97E5-5CDE-401B-B443-B946354E6A1E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4652-093D-4ACD-8DE2-978C1C2DE5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863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97E5-5CDE-401B-B443-B946354E6A1E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4652-093D-4ACD-8DE2-978C1C2DE5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13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97E5-5CDE-401B-B443-B946354E6A1E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4652-093D-4ACD-8DE2-978C1C2DE5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089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97E5-5CDE-401B-B443-B946354E6A1E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4652-093D-4ACD-8DE2-978C1C2DE5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157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97E5-5CDE-401B-B443-B946354E6A1E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4652-093D-4ACD-8DE2-978C1C2DE5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609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97E5-5CDE-401B-B443-B946354E6A1E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4652-093D-4ACD-8DE2-978C1C2DE5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44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97E5-5CDE-401B-B443-B946354E6A1E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4652-093D-4ACD-8DE2-978C1C2DE5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268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97E5-5CDE-401B-B443-B946354E6A1E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4652-093D-4ACD-8DE2-978C1C2DE5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40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97E5-5CDE-401B-B443-B946354E6A1E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4652-093D-4ACD-8DE2-978C1C2DE5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807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97E5-5CDE-401B-B443-B946354E6A1E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4652-093D-4ACD-8DE2-978C1C2DE5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547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97E5-5CDE-401B-B443-B946354E6A1E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4652-093D-4ACD-8DE2-978C1C2DE5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285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997E5-5CDE-401B-B443-B946354E6A1E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94652-093D-4ACD-8DE2-978C1C2DE5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922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Force.Intell@Southyorks.pnn.police.uk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Intelligence &amp; IRs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(Information Report)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63000" y="5791200"/>
            <a:ext cx="278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SPOE (Single Point Of Entry)</a:t>
            </a:r>
          </a:p>
        </p:txBody>
      </p:sp>
      <p:pic>
        <p:nvPicPr>
          <p:cNvPr id="6" name="Picture 5" descr="South Yorkshire Police logo"/>
          <p:cNvPicPr/>
          <p:nvPr/>
        </p:nvPicPr>
        <p:blipFill rotWithShape="1">
          <a:blip r:embed="rId3"/>
          <a:srcRect l="89663" t="25984" r="574" b="67168"/>
          <a:stretch/>
        </p:blipFill>
        <p:spPr bwMode="auto">
          <a:xfrm>
            <a:off x="8189415" y="188945"/>
            <a:ext cx="3557826" cy="122930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9738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Intelligence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4749" y="1149926"/>
            <a:ext cx="1059154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r>
              <a:rPr lang="en-GB" b="1" u="sng" dirty="0"/>
              <a:t>What is Intelligence?</a:t>
            </a:r>
          </a:p>
          <a:p>
            <a:endParaRPr lang="en-GB" dirty="0"/>
          </a:p>
          <a:p>
            <a:r>
              <a:rPr lang="en-GB" dirty="0"/>
              <a:t>Information that has been subject to a defined evaluation and risk assessment process in order to assist with police decision making.</a:t>
            </a:r>
          </a:p>
          <a:p>
            <a:endParaRPr lang="en-GB" dirty="0"/>
          </a:p>
          <a:p>
            <a:r>
              <a:rPr lang="en-GB" dirty="0"/>
              <a:t>All intelligence is graded using the 3x5x2 aspect of the National Intelligence Model.</a:t>
            </a:r>
          </a:p>
          <a:p>
            <a:endParaRPr lang="en-GB" dirty="0"/>
          </a:p>
          <a:p>
            <a:r>
              <a:rPr lang="en-GB" dirty="0"/>
              <a:t>The following points from the Intelligence Framework should be considered prior to submission: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u="sng" dirty="0"/>
              <a:t>Relevance</a:t>
            </a:r>
            <a:r>
              <a:rPr lang="en-GB" b="1" dirty="0"/>
              <a:t> - </a:t>
            </a:r>
            <a:r>
              <a:rPr lang="en-GB" dirty="0"/>
              <a:t>Does the information have a policing purpose: Protection of life/limb and property; Maintaining Public Order; Prevent/Detecting Crime; Intelligence which will inform emerging issues; subject to current South Yorkshire Police intelligence requirements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u="sng" dirty="0"/>
              <a:t>Adding Value </a:t>
            </a:r>
            <a:r>
              <a:rPr lang="en-GB" b="1" dirty="0"/>
              <a:t>- </a:t>
            </a:r>
            <a:r>
              <a:rPr lang="en-GB" dirty="0"/>
              <a:t>Does the information add value to the intelligence picture? 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u="sng" dirty="0"/>
              <a:t>Accurate</a:t>
            </a:r>
            <a:r>
              <a:rPr lang="en-GB" b="1" dirty="0"/>
              <a:t> - </a:t>
            </a:r>
            <a:r>
              <a:rPr lang="en-GB" dirty="0"/>
              <a:t> Is the information accurate?</a:t>
            </a:r>
          </a:p>
          <a:p>
            <a:endParaRPr lang="en-GB" dirty="0"/>
          </a:p>
        </p:txBody>
      </p:sp>
      <p:pic>
        <p:nvPicPr>
          <p:cNvPr id="5" name="Picture 4" descr="South Yorkshire Police logo"/>
          <p:cNvPicPr/>
          <p:nvPr/>
        </p:nvPicPr>
        <p:blipFill rotWithShape="1">
          <a:blip r:embed="rId3"/>
          <a:srcRect l="89663" t="25984" r="574" b="67168"/>
          <a:stretch/>
        </p:blipFill>
        <p:spPr bwMode="auto">
          <a:xfrm>
            <a:off x="8189415" y="188945"/>
            <a:ext cx="3557826" cy="122930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23481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DA59E-340F-4986-874B-F27C34529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2550" y="411797"/>
            <a:ext cx="667131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South Yorkshire Police – Partnership Information Record</a:t>
            </a:r>
          </a:p>
        </p:txBody>
      </p:sp>
      <p:pic>
        <p:nvPicPr>
          <p:cNvPr id="4" name="Picture 3" descr="Key questions should always be asked of the person passing the information to ensure we can apply the correct grading">
            <a:extLst>
              <a:ext uri="{FF2B5EF4-FFF2-40B4-BE49-F238E27FC236}">
                <a16:creationId xmlns:a16="http://schemas.microsoft.com/office/drawing/2014/main" id="{A664C06C-0480-4E89-8A7B-173924A2AB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2540" y="1737360"/>
            <a:ext cx="9191625" cy="26479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A4E72B0-C7A9-4E4D-8120-1DB83109FE0F}"/>
              </a:ext>
            </a:extLst>
          </p:cNvPr>
          <p:cNvSpPr txBox="1"/>
          <p:nvPr/>
        </p:nvSpPr>
        <p:spPr>
          <a:xfrm>
            <a:off x="1352550" y="4385310"/>
            <a:ext cx="89801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Please provide your full details – Name, Date of birth, Job title, Work address &amp; Work contact number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8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06C06-45EB-4E5B-A481-F497A50CA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659630" cy="1325563"/>
          </a:xfrm>
        </p:spPr>
        <p:txBody>
          <a:bodyPr/>
          <a:lstStyle/>
          <a:p>
            <a:r>
              <a:rPr lang="en-GB" dirty="0"/>
              <a:t>Information Record </a:t>
            </a:r>
          </a:p>
        </p:txBody>
      </p:sp>
      <p:pic>
        <p:nvPicPr>
          <p:cNvPr id="3" name="Picture 2" descr="Information record">
            <a:extLst>
              <a:ext uri="{FF2B5EF4-FFF2-40B4-BE49-F238E27FC236}">
                <a16:creationId xmlns:a16="http://schemas.microsoft.com/office/drawing/2014/main" id="{47539541-9464-4383-B905-D25CBD0DAC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650" y="1953221"/>
            <a:ext cx="9029700" cy="18573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A97ED27-CFB6-4F49-A6BD-2A609CF3B4AC}"/>
              </a:ext>
            </a:extLst>
          </p:cNvPr>
          <p:cNvSpPr txBox="1"/>
          <p:nvPr/>
        </p:nvSpPr>
        <p:spPr>
          <a:xfrm>
            <a:off x="925830" y="3976091"/>
            <a:ext cx="9921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Please provide full details of the person passing you the information -  Name, Date of Birth, Address &amp; Contact number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316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22335-90DC-4309-A9BD-804E9E322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060" y="159385"/>
            <a:ext cx="4728210" cy="1325563"/>
          </a:xfrm>
        </p:spPr>
        <p:txBody>
          <a:bodyPr/>
          <a:lstStyle/>
          <a:p>
            <a:r>
              <a:rPr lang="en-GB" dirty="0"/>
              <a:t>Information Record</a:t>
            </a:r>
          </a:p>
        </p:txBody>
      </p:sp>
      <p:pic>
        <p:nvPicPr>
          <p:cNvPr id="5" name="Picture 4" descr="Information record">
            <a:extLst>
              <a:ext uri="{FF2B5EF4-FFF2-40B4-BE49-F238E27FC236}">
                <a16:creationId xmlns:a16="http://schemas.microsoft.com/office/drawing/2014/main" id="{5B4F2B8E-CCFA-4F65-A895-9A42F4DA79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410" y="1244918"/>
            <a:ext cx="8791575" cy="14382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464038E-4736-4420-8B1F-A1C257D380FE}"/>
              </a:ext>
            </a:extLst>
          </p:cNvPr>
          <p:cNvSpPr txBox="1"/>
          <p:nvPr/>
        </p:nvSpPr>
        <p:spPr>
          <a:xfrm>
            <a:off x="994410" y="2843213"/>
            <a:ext cx="940593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 the Information field, please provide full details of what you have been told. </a:t>
            </a:r>
            <a:r>
              <a:rPr lang="en-GB"/>
              <a:t>**This </a:t>
            </a:r>
            <a:r>
              <a:rPr lang="en-GB" dirty="0"/>
              <a:t>should not be your own personal interpretation of what you are being told**</a:t>
            </a:r>
          </a:p>
          <a:p>
            <a:r>
              <a:rPr lang="en-GB" dirty="0"/>
              <a:t>The body of the report should give no indication of the nature of the source, whether human or technical, or the proximity of the source to the information.</a:t>
            </a:r>
          </a:p>
          <a:p>
            <a:endParaRPr lang="en-GB" dirty="0"/>
          </a:p>
          <a:p>
            <a:r>
              <a:rPr lang="en-GB" dirty="0"/>
              <a:t>Please ensure that this is written in the third person to prevent unknowingly disclosing the source.</a:t>
            </a:r>
          </a:p>
          <a:p>
            <a:endParaRPr lang="en-GB" dirty="0"/>
          </a:p>
          <a:p>
            <a:r>
              <a:rPr lang="en-GB" dirty="0"/>
              <a:t>Example of information</a:t>
            </a:r>
          </a:p>
          <a:p>
            <a:r>
              <a:rPr lang="en-GB" dirty="0"/>
              <a:t>John SMITH who resides on Hight Street, Attercliffe is dealing drugs on behalf of a male named Baz.  There are other young males also involved.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7952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22335-90DC-4309-A9BD-804E9E322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060" y="159385"/>
            <a:ext cx="4728210" cy="1325563"/>
          </a:xfrm>
        </p:spPr>
        <p:txBody>
          <a:bodyPr/>
          <a:lstStyle/>
          <a:p>
            <a:r>
              <a:rPr lang="en-GB" dirty="0"/>
              <a:t>Information Record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64038E-4736-4420-8B1F-A1C257D380FE}"/>
              </a:ext>
            </a:extLst>
          </p:cNvPr>
          <p:cNvSpPr txBox="1"/>
          <p:nvPr/>
        </p:nvSpPr>
        <p:spPr>
          <a:xfrm>
            <a:off x="861060" y="1127859"/>
            <a:ext cx="9405937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/>
              <a:t>Gradings</a:t>
            </a:r>
          </a:p>
          <a:p>
            <a:endParaRPr lang="en-GB" dirty="0"/>
          </a:p>
          <a:p>
            <a:r>
              <a:rPr lang="en-GB" sz="1600" b="1" u="sng" dirty="0"/>
              <a:t>Source</a:t>
            </a:r>
          </a:p>
          <a:p>
            <a:r>
              <a:rPr lang="en-GB" sz="1600" b="1" dirty="0"/>
              <a:t>1 – Reliable – </a:t>
            </a:r>
            <a:r>
              <a:rPr lang="en-GB" sz="1600" dirty="0"/>
              <a:t>Source is believed to be competent and information is generally reliable.</a:t>
            </a:r>
          </a:p>
          <a:p>
            <a:r>
              <a:rPr lang="en-GB" sz="1600" b="1" dirty="0"/>
              <a:t>2 – Untested – </a:t>
            </a:r>
            <a:r>
              <a:rPr lang="en-GB" sz="1600" dirty="0"/>
              <a:t>Source has not previously provided information, or has provided information that has not been</a:t>
            </a:r>
            <a:r>
              <a:rPr lang="en-GB" sz="1600" b="1" dirty="0"/>
              <a:t> </a:t>
            </a:r>
            <a:r>
              <a:rPr lang="en-GB" sz="1600" dirty="0"/>
              <a:t>substantiated.</a:t>
            </a:r>
          </a:p>
          <a:p>
            <a:r>
              <a:rPr lang="en-GB" sz="1600" b="1" dirty="0"/>
              <a:t>3 – Not Reliable – </a:t>
            </a:r>
            <a:r>
              <a:rPr lang="en-GB" sz="1600" dirty="0"/>
              <a:t>Reasonable grounds to doubt the reliability of the source.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b="1" dirty="0"/>
          </a:p>
          <a:p>
            <a:r>
              <a:rPr lang="en-GB" sz="1600" b="1" u="sng" dirty="0"/>
              <a:t>Intelligence</a:t>
            </a:r>
          </a:p>
          <a:p>
            <a:r>
              <a:rPr lang="en-GB" sz="1600" b="1" dirty="0"/>
              <a:t>A – Known Directly – </a:t>
            </a:r>
            <a:r>
              <a:rPr lang="en-GB" sz="1600" dirty="0"/>
              <a:t>Information obtained first hand, through witnessing of the event, or refers to live evidence.</a:t>
            </a:r>
          </a:p>
          <a:p>
            <a:r>
              <a:rPr lang="en-GB" sz="1600" b="1" dirty="0"/>
              <a:t>B – Known indirectly but corroborated – </a:t>
            </a:r>
            <a:r>
              <a:rPr lang="en-GB" sz="1600" dirty="0"/>
              <a:t>Source has not witnessed themselves, but the reliability can be verified by separate information that carries the information/intelligence assessment A.</a:t>
            </a:r>
          </a:p>
          <a:p>
            <a:r>
              <a:rPr lang="en-GB" sz="1600" b="1" dirty="0"/>
              <a:t>C – Known indirectly – </a:t>
            </a:r>
            <a:r>
              <a:rPr lang="en-GB" sz="1600" dirty="0"/>
              <a:t>Information that the source has been told by someone else.</a:t>
            </a:r>
          </a:p>
          <a:p>
            <a:r>
              <a:rPr lang="en-GB" sz="1600" b="1" dirty="0"/>
              <a:t>D – Not Known – </a:t>
            </a:r>
            <a:r>
              <a:rPr lang="en-GB" sz="1600" dirty="0"/>
              <a:t>Applies where there is no means of assessing the information.</a:t>
            </a:r>
          </a:p>
          <a:p>
            <a:r>
              <a:rPr lang="en-GB" sz="1600" b="1" dirty="0"/>
              <a:t>E – Suspected to be false – </a:t>
            </a:r>
            <a:r>
              <a:rPr lang="en-GB" sz="1600" dirty="0"/>
              <a:t>Regardless of how the source came upon the information, there is a reason to believe the information provided is false.</a:t>
            </a:r>
          </a:p>
          <a:p>
            <a:endParaRPr lang="en-GB" sz="1600" b="1" dirty="0"/>
          </a:p>
          <a:p>
            <a:r>
              <a:rPr lang="en-GB" sz="1600" b="1" u="sng" dirty="0"/>
              <a:t>Handling</a:t>
            </a:r>
          </a:p>
          <a:p>
            <a:r>
              <a:rPr lang="en-GB" sz="1600" b="1" dirty="0"/>
              <a:t>P – Lawful sharing permitted – </a:t>
            </a:r>
            <a:r>
              <a:rPr lang="en-GB" sz="1600" dirty="0"/>
              <a:t>Must be a legitimate purpose for sharing (see policing purpose)</a:t>
            </a:r>
          </a:p>
          <a:p>
            <a:r>
              <a:rPr lang="en-GB" sz="1600" b="1" dirty="0"/>
              <a:t>C – Lawful sharing permitted with conditions – </a:t>
            </a:r>
            <a:r>
              <a:rPr lang="en-GB" sz="1600" dirty="0"/>
              <a:t>Can be shared, however specific handling conditions apply. Usually to protect the source of the information.</a:t>
            </a:r>
          </a:p>
        </p:txBody>
      </p:sp>
    </p:spTree>
    <p:extLst>
      <p:ext uri="{BB962C8B-B14F-4D97-AF65-F5344CB8AC3E}">
        <p14:creationId xmlns:p14="http://schemas.microsoft.com/office/powerpoint/2010/main" val="760126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32B91-0C81-47E2-BAC7-D844A350E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770" y="159385"/>
            <a:ext cx="4613910" cy="1325563"/>
          </a:xfrm>
        </p:spPr>
        <p:txBody>
          <a:bodyPr/>
          <a:lstStyle/>
          <a:p>
            <a:r>
              <a:rPr lang="en-GB" dirty="0"/>
              <a:t>Information Record</a:t>
            </a:r>
          </a:p>
        </p:txBody>
      </p:sp>
      <p:pic>
        <p:nvPicPr>
          <p:cNvPr id="3" name="Picture 2" descr="Information record">
            <a:extLst>
              <a:ext uri="{FF2B5EF4-FFF2-40B4-BE49-F238E27FC236}">
                <a16:creationId xmlns:a16="http://schemas.microsoft.com/office/drawing/2014/main" id="{A93B6091-640F-44CF-8A5B-C00003922A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145" y="1121092"/>
            <a:ext cx="8743950" cy="26955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A70D726-6F67-4597-8FC5-63D86B325222}"/>
              </a:ext>
            </a:extLst>
          </p:cNvPr>
          <p:cNvSpPr txBox="1"/>
          <p:nvPr/>
        </p:nvSpPr>
        <p:spPr>
          <a:xfrm>
            <a:off x="826770" y="3816667"/>
            <a:ext cx="100431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Is the information known personally? – Yes or No</a:t>
            </a:r>
          </a:p>
          <a:p>
            <a:endParaRPr lang="en-GB" dirty="0"/>
          </a:p>
          <a:p>
            <a:r>
              <a:rPr lang="en-GB" dirty="0"/>
              <a:t>If the information is known to others, how many other people are aware? – Community / Small circle / Unknown</a:t>
            </a:r>
          </a:p>
          <a:p>
            <a:endParaRPr lang="en-GB" dirty="0"/>
          </a:p>
          <a:p>
            <a:r>
              <a:rPr lang="en-GB" dirty="0"/>
              <a:t>What date was this known by the person reporting? - 31/01/2021</a:t>
            </a:r>
          </a:p>
          <a:p>
            <a:endParaRPr lang="en-GB" dirty="0"/>
          </a:p>
          <a:p>
            <a:r>
              <a:rPr lang="en-GB" dirty="0"/>
              <a:t>Is the person passing the information willing to speak to the police? – Yes or No</a:t>
            </a:r>
          </a:p>
        </p:txBody>
      </p:sp>
    </p:spTree>
    <p:extLst>
      <p:ext uri="{BB962C8B-B14F-4D97-AF65-F5344CB8AC3E}">
        <p14:creationId xmlns:p14="http://schemas.microsoft.com/office/powerpoint/2010/main" val="3476467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292100"/>
            <a:ext cx="10515600" cy="892175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SPOE contact details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550" y="1749425"/>
            <a:ext cx="10515600" cy="4613275"/>
          </a:xfrm>
        </p:spPr>
        <p:txBody>
          <a:bodyPr>
            <a:normAutofit fontScale="92500" lnSpcReduction="20000"/>
          </a:bodyPr>
          <a:lstStyle/>
          <a:p>
            <a:r>
              <a:rPr lang="en-GB" dirty="0">
                <a:solidFill>
                  <a:schemeClr val="tx1"/>
                </a:solidFill>
              </a:rPr>
              <a:t>Main telephone number</a:t>
            </a:r>
            <a:r>
              <a:rPr lang="en-GB">
                <a:solidFill>
                  <a:schemeClr val="tx1"/>
                </a:solidFill>
              </a:rPr>
              <a:t>: 01709832778</a:t>
            </a:r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E-mail address: </a:t>
            </a:r>
            <a:r>
              <a:rPr lang="en-GB" dirty="0">
                <a:hlinkClick r:id="rId3"/>
              </a:rPr>
              <a:t>Force.Intell@Southyorks.pnn.police.uk</a:t>
            </a:r>
            <a:endParaRPr lang="en-GB" dirty="0"/>
          </a:p>
          <a:p>
            <a:endParaRPr lang="en-GB" dirty="0"/>
          </a:p>
          <a:p>
            <a:r>
              <a:rPr lang="en-GB" dirty="0">
                <a:solidFill>
                  <a:schemeClr val="tx1"/>
                </a:solidFill>
              </a:rPr>
              <a:t>Office Hours:</a:t>
            </a:r>
          </a:p>
          <a:p>
            <a:r>
              <a:rPr lang="en-GB" dirty="0">
                <a:solidFill>
                  <a:schemeClr val="tx1"/>
                </a:solidFill>
              </a:rPr>
              <a:t>Mon-Fri 0700-1700hrs (Temporary hours due to Covid19)</a:t>
            </a:r>
          </a:p>
          <a:p>
            <a:r>
              <a:rPr lang="en-GB" dirty="0">
                <a:solidFill>
                  <a:schemeClr val="tx1"/>
                </a:solidFill>
              </a:rPr>
              <a:t>Sat-Sun 0700-1700hrs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SPOE Team Leaders &amp; Senior Intelligence Support Officers</a:t>
            </a:r>
          </a:p>
          <a:p>
            <a:r>
              <a:rPr lang="en-GB" dirty="0">
                <a:solidFill>
                  <a:schemeClr val="tx1"/>
                </a:solidFill>
              </a:rPr>
              <a:t>Nicola HOWE / Martin FROGGATT</a:t>
            </a:r>
          </a:p>
          <a:p>
            <a:r>
              <a:rPr lang="en-GB" dirty="0">
                <a:solidFill>
                  <a:schemeClr val="tx1"/>
                </a:solidFill>
              </a:rPr>
              <a:t>Steven Snape / Annette Hobson</a:t>
            </a:r>
          </a:p>
          <a:p>
            <a:r>
              <a:rPr lang="en-GB" dirty="0">
                <a:solidFill>
                  <a:schemeClr val="tx1"/>
                </a:solidFill>
              </a:rPr>
              <a:t>Simon NAVEN / Matthew HELLIWELL</a:t>
            </a:r>
          </a:p>
        </p:txBody>
      </p:sp>
      <p:pic>
        <p:nvPicPr>
          <p:cNvPr id="4" name="Picture 3" descr="South Yorkshire Police logo"/>
          <p:cNvPicPr/>
          <p:nvPr/>
        </p:nvPicPr>
        <p:blipFill rotWithShape="1">
          <a:blip r:embed="rId4"/>
          <a:srcRect l="89663" t="25984" r="574" b="67168"/>
          <a:stretch/>
        </p:blipFill>
        <p:spPr bwMode="auto">
          <a:xfrm>
            <a:off x="6014085" y="0"/>
            <a:ext cx="6177915" cy="17335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87101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57a73210-7c34-494b-9c36-951b2eb5bd68" ContentTypeId="0x01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749D4DAF2CCC4BBD1ED358F1FEB1E9" ma:contentTypeVersion="7" ma:contentTypeDescription="Create a new document." ma:contentTypeScope="" ma:versionID="32f3469faf2b2e2bffd99965d39af56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fcbb645d03cf0c2f8be72c02007062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4B2B9D3-3E50-4D72-A915-A4279A164C14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2B908B53-059F-495D-87BD-DF01DB27FD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226A7DD-8612-4EEE-B569-8B81A17C1E39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DCD4D2A0-84A3-4E0F-A0AE-672C695D83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1228</TotalTime>
  <Words>638</Words>
  <Application>Microsoft Office PowerPoint</Application>
  <PresentationFormat>Widescreen</PresentationFormat>
  <Paragraphs>72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Intelligence &amp; IRs</vt:lpstr>
      <vt:lpstr>Intelligence</vt:lpstr>
      <vt:lpstr>South Yorkshire Police – Partnership Information Record</vt:lpstr>
      <vt:lpstr>Information Record </vt:lpstr>
      <vt:lpstr>Information Record</vt:lpstr>
      <vt:lpstr>Information Record</vt:lpstr>
      <vt:lpstr>Information Record</vt:lpstr>
      <vt:lpstr>SPOE contact details</vt:lpstr>
    </vt:vector>
  </TitlesOfParts>
  <Company>South Yorkshire Police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Intelligence &amp; PIRs</dc:title>
  <dc:creator>LISA WARD</dc:creator>
  <cp:lastModifiedBy>Kent , Nick (DIGITAL OFFICER)</cp:lastModifiedBy>
  <cp:revision>85</cp:revision>
  <cp:lastPrinted>2019-01-13T13:15:46Z</cp:lastPrinted>
  <dcterms:created xsi:type="dcterms:W3CDTF">2018-03-04T12:47:39Z</dcterms:created>
  <dcterms:modified xsi:type="dcterms:W3CDTF">2024-04-29T10:17:09Z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0x01010055749D4DAF2CCC4BBD1ED358F1FEB1E9</vt:lpwstr>
  </property>
  <property fmtid="{D5CDD505-2E9C-101B-9397-08002B2CF9AE}" pid="3" name="MSIP_Label_f529d828-a824-4b78-ab24-eaae5922aa38_Enabled">
    <vt:lpwstr>True</vt:lpwstr>
  </property>
  <property fmtid="{D5CDD505-2E9C-101B-9397-08002B2CF9AE}" pid="4" name="MSIP_Label_f529d828-a824-4b78-ab24-eaae5922aa38_SiteId">
    <vt:lpwstr>b23255a1-8f78-4144-8904-31f019036ade</vt:lpwstr>
  </property>
  <property fmtid="{D5CDD505-2E9C-101B-9397-08002B2CF9AE}" pid="5" name="MSIP_Label_f529d828-a824-4b78-ab24-eaae5922aa38_Owner">
    <vt:lpwstr>Nicola.Howe@southyorks.pnn.police.uk</vt:lpwstr>
  </property>
  <property fmtid="{D5CDD505-2E9C-101B-9397-08002B2CF9AE}" pid="6" name="MSIP_Label_f529d828-a824-4b78-ab24-eaae5922aa38_SetDate">
    <vt:lpwstr>2020-05-26T08:54:27.7677036Z</vt:lpwstr>
  </property>
  <property fmtid="{D5CDD505-2E9C-101B-9397-08002B2CF9AE}" pid="7" name="MSIP_Label_f529d828-a824-4b78-ab24-eaae5922aa38_Name">
    <vt:lpwstr>OFFICIAL</vt:lpwstr>
  </property>
  <property fmtid="{D5CDD505-2E9C-101B-9397-08002B2CF9AE}" pid="8" name="MSIP_Label_f529d828-a824-4b78-ab24-eaae5922aa38_Application">
    <vt:lpwstr>Microsoft Azure Information Protection</vt:lpwstr>
  </property>
  <property fmtid="{D5CDD505-2E9C-101B-9397-08002B2CF9AE}" pid="9" name="MSIP_Label_f529d828-a824-4b78-ab24-eaae5922aa38_Extended_MSFT_Method">
    <vt:lpwstr>Automatic</vt:lpwstr>
  </property>
  <property fmtid="{D5CDD505-2E9C-101B-9397-08002B2CF9AE}" pid="10" name="Sensitivity">
    <vt:lpwstr>OFFICIAL</vt:lpwstr>
  </property>
</Properties>
</file>