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ollektif" panose="020B0604020202020204" charset="0"/>
      <p:regular r:id="rId19"/>
    </p:embeddedFont>
    <p:embeddedFont>
      <p:font typeface="Volte 1" panose="020B0604020202020204" charset="0"/>
      <p:regular r:id="rId20"/>
    </p:embeddedFont>
    <p:embeddedFont>
      <p:font typeface="Volte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8" autoAdjust="0"/>
    <p:restoredTop sz="86508" autoAdjust="0"/>
  </p:normalViewPr>
  <p:slideViewPr>
    <p:cSldViewPr>
      <p:cViewPr varScale="1">
        <p:scale>
          <a:sx n="27" d="100"/>
          <a:sy n="27" d="100"/>
        </p:scale>
        <p:origin x="12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2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0507-05DA-4B15-813C-594BE930B5E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965C-5F17-401E-863E-3A0DBC11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9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3965C-5F17-401E-863E-3A0DBC112C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4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uk/government/publications/guidance-on-shielding-and-protecting-extremely-vulnerable-persons-from-covid-19/guidance-on-shielding-and-protecting-extremely-vulnerable-persons-from-covid-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uk/government/publications/guidance-on-shielding-and-protecting-extremely-vulnerable-persons-from-covid-19/guidance-on-shielding-and-protecting-extremely-vulnerable-persons-from-covid-19" TargetMode="External"/><Relationship Id="rId5" Type="http://schemas.openxmlformats.org/officeDocument/2006/relationships/hyperlink" Target="https://www.barnsley.gov.uk/services/health-and-wellbeing/covid-19-coronavirus-advice-and-guidance/" TargetMode="External"/><Relationship Id="rId4" Type="http://schemas.openxmlformats.org/officeDocument/2006/relationships/hyperlink" Target="https://www.barnsley.gov.uk/services/health-and-wellbeing/covid-19-coronavirus-advice-and-guidance/covid-19-coronavirus-contact-centr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3" r="11801" b="35996"/>
          <a:stretch/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pic>
        <p:nvPicPr>
          <p:cNvPr id="7" name="Picture 1" descr="Barnsley Counci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31756" y="9069056"/>
            <a:ext cx="3824273" cy="941727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2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254682"/>
            <a:chOff x="0" y="0"/>
            <a:chExt cx="4306252" cy="2044731"/>
          </a:xfrm>
        </p:grpSpPr>
        <p:sp>
          <p:nvSpPr>
            <p:cNvPr id="9" name="Freeform 1"/>
            <p:cNvSpPr/>
            <p:nvPr/>
          </p:nvSpPr>
          <p:spPr>
            <a:xfrm>
              <a:off x="0" y="0"/>
              <a:ext cx="4306253" cy="2044731"/>
            </a:xfrm>
            <a:custGeom>
              <a:avLst/>
              <a:gdLst/>
              <a:ahLst/>
              <a:cxnLst/>
              <a:rect l="l" t="t" r="r" b="b"/>
              <a:pathLst>
                <a:path w="4306253" h="2044731">
                  <a:moveTo>
                    <a:pt x="4181792" y="2044731"/>
                  </a:moveTo>
                  <a:lnTo>
                    <a:pt x="124460" y="2044731"/>
                  </a:lnTo>
                  <a:cubicBezTo>
                    <a:pt x="55880" y="2044731"/>
                    <a:pt x="0" y="1988851"/>
                    <a:pt x="0" y="19202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20271"/>
                  </a:lnTo>
                  <a:cubicBezTo>
                    <a:pt x="4306253" y="1988851"/>
                    <a:pt x="4250373" y="2044731"/>
                    <a:pt x="4181792" y="2044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"/>
          <p:cNvSpPr txBox="1"/>
          <p:nvPr/>
        </p:nvSpPr>
        <p:spPr>
          <a:xfrm>
            <a:off x="2325350" y="6614718"/>
            <a:ext cx="13637299" cy="88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3"/>
              </a:lnSpc>
            </a:pPr>
            <a:r>
              <a:rPr lang="en-US" sz="4652">
                <a:solidFill>
                  <a:srgbClr val="000000"/>
                </a:solidFill>
                <a:latin typeface="Volte 2"/>
              </a:rPr>
              <a:t>Information correct as of Wednesday 8 July 2020</a:t>
            </a:r>
          </a:p>
        </p:txBody>
      </p:sp>
      <p:sp>
        <p:nvSpPr>
          <p:cNvPr id="10" name="Title (Slide 1)"/>
          <p:cNvSpPr txBox="1"/>
          <p:nvPr/>
        </p:nvSpPr>
        <p:spPr>
          <a:xfrm>
            <a:off x="930007" y="1870003"/>
            <a:ext cx="16499905" cy="447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</a:pPr>
            <a:r>
              <a:rPr lang="en-US" sz="10400">
                <a:solidFill>
                  <a:srgbClr val="502E84"/>
                </a:solidFill>
                <a:latin typeface="Volte 1"/>
              </a:rPr>
              <a:t>Community toolkit for older adults and people who are shielding</a:t>
            </a:r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36DB600D-B752-4ABA-BBFC-60846D435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</a:t>
            </a:r>
            <a:r>
              <a:rPr lang="en-GB" baseline="0" dirty="0"/>
              <a:t> toolkit for adults and people who are shielding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58300"/>
            <a:ext cx="3592079" cy="884550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2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1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"/>
          <p:cNvSpPr txBox="1"/>
          <p:nvPr/>
        </p:nvSpPr>
        <p:spPr>
          <a:xfrm>
            <a:off x="1028700" y="2654081"/>
            <a:ext cx="16230600" cy="6472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There are several changes to the guidance for people who are shielding </a:t>
            </a:r>
            <a:r>
              <a:rPr lang="en-US" sz="2800" u="sng" dirty="0">
                <a:solidFill>
                  <a:srgbClr val="000000"/>
                </a:solidFill>
                <a:latin typeface="Volte 2"/>
              </a:rPr>
              <a:t>from Monday 6 July</a:t>
            </a:r>
            <a:r>
              <a:rPr lang="en-US" sz="2800" dirty="0">
                <a:solidFill>
                  <a:srgbClr val="000000"/>
                </a:solidFill>
                <a:latin typeface="Volte 2"/>
              </a:rPr>
              <a:t>, and more changes will be introduced from Saturday 1 August. These can be found here: </a:t>
            </a:r>
            <a:r>
              <a:rPr lang="en-US" sz="2800" u="sng" dirty="0">
                <a:solidFill>
                  <a:srgbClr val="007CC3"/>
                </a:solidFill>
                <a:latin typeface="Volte 2"/>
                <a:hlinkClick r:id="rId4"/>
              </a:rPr>
              <a:t>https://www.gov.uk/government/publications/guidance-on-shielding-and-protecting-extremely-vulnerable-persons-from-covid-19/guidance-on-shielding-and-protecting-extremely-vulnerable-persons-from-covid-19</a:t>
            </a:r>
            <a:r>
              <a:rPr lang="en-US" sz="2800" dirty="0">
                <a:solidFill>
                  <a:srgbClr val="000000"/>
                </a:solidFill>
                <a:latin typeface="Volte 2"/>
              </a:rPr>
              <a:t>. 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Volte 2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Some key changes from 6 July include: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You no longer need to socially distance from people you live with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If you want to, you can meet in a group of up to 6 people outdoors, including people from other households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You may also form a ‘support bubble’ with one other household if you want to, but one of the households in the ‘support bubble’ should be a single adult household</a:t>
            </a:r>
          </a:p>
          <a:p>
            <a:pPr algn="l">
              <a:lnSpc>
                <a:spcPts val="3919"/>
              </a:lnSpc>
            </a:pPr>
            <a:endParaRPr lang="en-US" sz="2800" dirty="0">
              <a:solidFill>
                <a:srgbClr val="000000"/>
              </a:solidFill>
              <a:latin typeface="Volte 2"/>
            </a:endParaRPr>
          </a:p>
        </p:txBody>
      </p:sp>
      <p:sp>
        <p:nvSpPr>
          <p:cNvPr id="10" name="Title (Slide 2)"/>
          <p:cNvSpPr txBox="1"/>
          <p:nvPr/>
        </p:nvSpPr>
        <p:spPr>
          <a:xfrm>
            <a:off x="1028700" y="796698"/>
            <a:ext cx="14652069" cy="178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63"/>
              </a:lnSpc>
            </a:pPr>
            <a:r>
              <a:rPr lang="en-US" sz="5984" dirty="0">
                <a:solidFill>
                  <a:srgbClr val="502E84"/>
                </a:solidFill>
                <a:latin typeface="Volte 1"/>
              </a:rPr>
              <a:t>Key information and messages for conversations in the community</a:t>
            </a:r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55945454-953A-4088-991D-9A89218C976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598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Key information and messages for conversations in our community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58300"/>
            <a:ext cx="3592079" cy="884550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1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"/>
          <p:cNvSpPr txBox="1"/>
          <p:nvPr/>
        </p:nvSpPr>
        <p:spPr>
          <a:xfrm>
            <a:off x="1028700" y="2786147"/>
            <a:ext cx="16230600" cy="650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Locally, older people can get free information and advice </a:t>
            </a:r>
            <a:r>
              <a:rPr lang="en-US" sz="2800" dirty="0">
                <a:solidFill>
                  <a:srgbClr val="000000"/>
                </a:solidFill>
                <a:latin typeface="Volte 2" panose="020B0604020202020204" charset="0"/>
              </a:rPr>
              <a:t>by calling Age UK Barnsley on 01226 776825, from 9am – 4pm Monday to Friday. People can also email information@ageukbarnsley.org.uk.</a:t>
            </a:r>
          </a:p>
          <a:p>
            <a:pPr>
              <a:lnSpc>
                <a:spcPts val="3920"/>
              </a:lnSpc>
            </a:pPr>
            <a:endParaRPr lang="en-US" sz="1835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Older people should also follow measures to control the Coronavirus (COVID-19):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Keep your distance and stay apart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Wash your hands regularly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Wear a face-covering where advised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Stay at home as much as possible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Don’t leave home if you or anyone in your household has symptoms and get tested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Work from home if you can</a:t>
            </a:r>
          </a:p>
          <a:p>
            <a:pPr marL="604520" lvl="1" indent="-30226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Protect our community and don’t be a contact</a:t>
            </a:r>
          </a:p>
          <a:p>
            <a:pPr algn="l">
              <a:lnSpc>
                <a:spcPts val="3919"/>
              </a:lnSpc>
            </a:pPr>
            <a:endParaRPr lang="en-US" sz="2800" dirty="0">
              <a:solidFill>
                <a:srgbClr val="000000"/>
              </a:solidFill>
              <a:latin typeface="Volte 2"/>
            </a:endParaRPr>
          </a:p>
        </p:txBody>
      </p:sp>
      <p:sp>
        <p:nvSpPr>
          <p:cNvPr id="10" name="Title (Slide 3)"/>
          <p:cNvSpPr txBox="1"/>
          <p:nvPr/>
        </p:nvSpPr>
        <p:spPr>
          <a:xfrm>
            <a:off x="1028700" y="971550"/>
            <a:ext cx="14652069" cy="178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63"/>
              </a:lnSpc>
            </a:pPr>
            <a:r>
              <a:rPr lang="en-US" sz="5984" dirty="0">
                <a:solidFill>
                  <a:srgbClr val="502E84"/>
                </a:solidFill>
                <a:latin typeface="Volte 1"/>
              </a:rPr>
              <a:t>Key information and messages for conversations in the community</a:t>
            </a:r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27215127-1741-4DE9-A743-D6A44484137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598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Key information and messages for conversations in the community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1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58300"/>
            <a:ext cx="3592079" cy="884550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2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1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"/>
          <p:cNvSpPr txBox="1"/>
          <p:nvPr/>
        </p:nvSpPr>
        <p:spPr>
          <a:xfrm>
            <a:off x="1028700" y="2039556"/>
            <a:ext cx="16230600" cy="684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199" dirty="0">
                <a:solidFill>
                  <a:srgbClr val="000000"/>
                </a:solidFill>
                <a:latin typeface="Volte 2"/>
              </a:rPr>
              <a:t>Emergency support for vulnerable people: </a:t>
            </a:r>
            <a:r>
              <a:rPr lang="en-US" sz="3199" u="sng" dirty="0">
                <a:solidFill>
                  <a:srgbClr val="007CC3"/>
                </a:solidFill>
                <a:latin typeface="Volte 2"/>
                <a:hlinkClick r:id="rId4"/>
              </a:rPr>
              <a:t>https://www.barnsley.gov.uk/services/health-and-wellbeing/covid-19-coronavirus-advice-and-guidance/covid-19-coronavirus-contact-centre/</a:t>
            </a:r>
            <a:r>
              <a:rPr lang="en-US" sz="3199" dirty="0">
                <a:solidFill>
                  <a:srgbClr val="000000"/>
                </a:solidFill>
                <a:latin typeface="Volte 2"/>
                <a:hlinkClick r:id="rId4"/>
              </a:rPr>
              <a:t>.</a:t>
            </a:r>
            <a:endParaRPr lang="en-US" sz="3199" dirty="0">
              <a:solidFill>
                <a:srgbClr val="000000"/>
              </a:solidFill>
              <a:latin typeface="Volte 2"/>
            </a:endParaRPr>
          </a:p>
          <a:p>
            <a:pPr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Volte 2"/>
            </a:endParaRPr>
          </a:p>
          <a:p>
            <a:pPr>
              <a:lnSpc>
                <a:spcPts val="4480"/>
              </a:lnSpc>
            </a:pPr>
            <a:r>
              <a:rPr lang="en-US" sz="3199" dirty="0">
                <a:solidFill>
                  <a:srgbClr val="000000"/>
                </a:solidFill>
                <a:latin typeface="Volte 2" panose="020B0604020202020204" charset="0"/>
              </a:rPr>
              <a:t>Other local information: </a:t>
            </a:r>
            <a:r>
              <a:rPr lang="en-US" sz="3199" u="sng" dirty="0">
                <a:solidFill>
                  <a:srgbClr val="007CC3"/>
                </a:solidFill>
                <a:latin typeface="Volte 2" panose="020B0604020202020204" charset="0"/>
                <a:hlinkClick r:id="rId5"/>
              </a:rPr>
              <a:t>https://www.barnsley.gov.uk/services/health-and-wellbeing/covid-19-coronavirus-advice-and-guidance/</a:t>
            </a:r>
            <a:r>
              <a:rPr lang="en-US" sz="3199" dirty="0">
                <a:solidFill>
                  <a:srgbClr val="000000"/>
                </a:solidFill>
                <a:latin typeface="Volte 2" panose="020B0604020202020204" charset="0"/>
                <a:hlinkClick r:id="rId5"/>
              </a:rPr>
              <a:t>.</a:t>
            </a:r>
            <a:endParaRPr lang="en-US" sz="3199" dirty="0">
              <a:solidFill>
                <a:srgbClr val="000000"/>
              </a:solidFill>
              <a:latin typeface="Volte 2" panose="020B0604020202020204" charset="0"/>
            </a:endParaRPr>
          </a:p>
          <a:p>
            <a:pPr>
              <a:lnSpc>
                <a:spcPts val="4480"/>
              </a:lnSpc>
            </a:pPr>
            <a:endParaRPr lang="en-US" sz="3199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000000"/>
                </a:solidFill>
                <a:latin typeface="Volte 2"/>
              </a:rPr>
              <a:t>Government shielding advice: </a:t>
            </a:r>
            <a:r>
              <a:rPr lang="en-US" sz="3200" u="sng" dirty="0">
                <a:solidFill>
                  <a:srgbClr val="007CC3"/>
                </a:solidFill>
                <a:latin typeface="Volte 2"/>
                <a:hlinkClick r:id="rId6"/>
              </a:rPr>
              <a:t>https://www.gov.uk/government/publications/guidance-on-shielding-and-protecting-extremely-vulnerable-persons-from-covid-19/guidance-on-shielding-and-protecting-extremely-vulnerable-persons-from-covid-19</a:t>
            </a:r>
            <a:r>
              <a:rPr lang="en-US" sz="3200" dirty="0">
                <a:solidFill>
                  <a:srgbClr val="000000"/>
                </a:solidFill>
                <a:latin typeface="Volte 2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3200" dirty="0">
              <a:solidFill>
                <a:srgbClr val="000000"/>
              </a:solidFill>
              <a:latin typeface="Volte 2"/>
            </a:endParaRPr>
          </a:p>
        </p:txBody>
      </p:sp>
      <p:sp>
        <p:nvSpPr>
          <p:cNvPr id="10" name="Title (Slide 4)"/>
          <p:cNvSpPr txBox="1"/>
          <p:nvPr/>
        </p:nvSpPr>
        <p:spPr>
          <a:xfrm>
            <a:off x="1028700" y="971550"/>
            <a:ext cx="14652069" cy="96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63"/>
              </a:lnSpc>
            </a:pPr>
            <a:r>
              <a:rPr lang="en-US" sz="5984" dirty="0">
                <a:solidFill>
                  <a:srgbClr val="502E84"/>
                </a:solidFill>
                <a:latin typeface="Volte 1"/>
              </a:rPr>
              <a:t>Useful links to share with people</a:t>
            </a:r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52BB1675-C9FF-423C-B5FE-8E027A489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598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Useful links to share with people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58300"/>
            <a:ext cx="3592079" cy="884550"/>
          </a:xfrm>
          <a:prstGeom prst="rect">
            <a:avLst/>
          </a:prstGeom>
        </p:spPr>
      </p:pic>
      <p:grpSp>
        <p:nvGrpSpPr>
          <p:cNvPr id="3" name="Group 4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8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9" name="Picture 6" descr="Image of a lapto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40819" y="5118797"/>
            <a:ext cx="2214504" cy="1719008"/>
          </a:xfrm>
          <a:prstGeom prst="rect">
            <a:avLst/>
          </a:prstGeom>
        </p:spPr>
      </p:pic>
      <p:sp>
        <p:nvSpPr>
          <p:cNvPr id="30" name="TextBox 7"/>
          <p:cNvSpPr txBox="1"/>
          <p:nvPr/>
        </p:nvSpPr>
        <p:spPr>
          <a:xfrm>
            <a:off x="15134278" y="7004438"/>
            <a:ext cx="1627586" cy="103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378" spc="23" dirty="0">
                <a:solidFill>
                  <a:srgbClr val="000E19"/>
                </a:solidFill>
                <a:latin typeface="Volte 1"/>
              </a:rPr>
              <a:t>work from home if you can</a:t>
            </a:r>
          </a:p>
        </p:txBody>
      </p:sp>
      <p:grpSp>
        <p:nvGrpSpPr>
          <p:cNvPr id="13" name="Group 2" descr="Image of an alert sign"/>
          <p:cNvGrpSpPr/>
          <p:nvPr/>
        </p:nvGrpSpPr>
        <p:grpSpPr>
          <a:xfrm>
            <a:off x="12344278" y="5082785"/>
            <a:ext cx="1804640" cy="1804640"/>
            <a:chOff x="0" y="0"/>
            <a:chExt cx="2406186" cy="2406186"/>
          </a:xfrm>
        </p:grpSpPr>
        <p:grpSp>
          <p:nvGrpSpPr>
            <p:cNvPr id="14" name="Group 14"/>
            <p:cNvGrpSpPr/>
            <p:nvPr/>
          </p:nvGrpSpPr>
          <p:grpSpPr>
            <a:xfrm rot="2700000">
              <a:off x="372657" y="332099"/>
              <a:ext cx="1660872" cy="1741989"/>
              <a:chOff x="0" y="0"/>
              <a:chExt cx="855219" cy="896988"/>
            </a:xfrm>
          </p:grpSpPr>
          <p:sp>
            <p:nvSpPr>
              <p:cNvPr id="15" name="Freeform 2"/>
              <p:cNvSpPr/>
              <p:nvPr/>
            </p:nvSpPr>
            <p:spPr>
              <a:xfrm>
                <a:off x="0" y="0"/>
                <a:ext cx="855220" cy="896988"/>
              </a:xfrm>
              <a:custGeom>
                <a:avLst/>
                <a:gdLst/>
                <a:ahLst/>
                <a:cxnLst/>
                <a:rect l="l" t="t" r="r" b="b"/>
                <a:pathLst>
                  <a:path w="855220" h="896988">
                    <a:moveTo>
                      <a:pt x="730759" y="59690"/>
                    </a:moveTo>
                    <a:cubicBezTo>
                      <a:pt x="766319" y="59690"/>
                      <a:pt x="795529" y="88900"/>
                      <a:pt x="795529" y="124460"/>
                    </a:cubicBezTo>
                    <a:lnTo>
                      <a:pt x="795529" y="772528"/>
                    </a:lnTo>
                    <a:cubicBezTo>
                      <a:pt x="795529" y="808088"/>
                      <a:pt x="766319" y="837298"/>
                      <a:pt x="730759" y="837298"/>
                    </a:cubicBezTo>
                    <a:lnTo>
                      <a:pt x="124460" y="837298"/>
                    </a:lnTo>
                    <a:cubicBezTo>
                      <a:pt x="88900" y="837298"/>
                      <a:pt x="59690" y="808088"/>
                      <a:pt x="59690" y="77252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30759" y="59690"/>
                    </a:lnTo>
                    <a:moveTo>
                      <a:pt x="73075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72528"/>
                    </a:lnTo>
                    <a:cubicBezTo>
                      <a:pt x="0" y="841108"/>
                      <a:pt x="55880" y="896988"/>
                      <a:pt x="124460" y="896988"/>
                    </a:cubicBezTo>
                    <a:lnTo>
                      <a:pt x="730760" y="896988"/>
                    </a:lnTo>
                    <a:cubicBezTo>
                      <a:pt x="799340" y="896988"/>
                      <a:pt x="855220" y="841108"/>
                      <a:pt x="855220" y="772528"/>
                    </a:cubicBezTo>
                    <a:lnTo>
                      <a:pt x="855220" y="124460"/>
                    </a:lnTo>
                    <a:cubicBezTo>
                      <a:pt x="855219" y="55880"/>
                      <a:pt x="799339" y="0"/>
                      <a:pt x="730759" y="0"/>
                    </a:cubicBez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pic>
          <p:nvPicPr>
            <p:cNvPr id="16" name="Pictur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65911" y="453763"/>
              <a:ext cx="1474365" cy="1474365"/>
            </a:xfrm>
            <a:prstGeom prst="rect">
              <a:avLst/>
            </a:prstGeom>
          </p:spPr>
        </p:pic>
      </p:grpSp>
      <p:sp>
        <p:nvSpPr>
          <p:cNvPr id="20" name="TextBox 6"/>
          <p:cNvSpPr txBox="1"/>
          <p:nvPr/>
        </p:nvSpPr>
        <p:spPr>
          <a:xfrm>
            <a:off x="11801323" y="7049979"/>
            <a:ext cx="2890549" cy="169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378" spc="23" dirty="0">
                <a:solidFill>
                  <a:srgbClr val="000E19"/>
                </a:solidFill>
                <a:latin typeface="Volte 1"/>
              </a:rPr>
              <a:t>don't leave home if you or anyone in your household has symptoms and get tested</a:t>
            </a:r>
          </a:p>
        </p:txBody>
      </p:sp>
      <p:pic>
        <p:nvPicPr>
          <p:cNvPr id="27" name="Picture 4" descr="Image of a hous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13263" y="4927672"/>
            <a:ext cx="2114865" cy="2114865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9824570" y="7020030"/>
            <a:ext cx="1692251" cy="140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378" spc="23" dirty="0">
                <a:solidFill>
                  <a:srgbClr val="000E19"/>
                </a:solidFill>
                <a:latin typeface="Volte 1"/>
              </a:rPr>
              <a:t>stay at home as much as possible</a:t>
            </a:r>
          </a:p>
        </p:txBody>
      </p:sp>
      <p:pic>
        <p:nvPicPr>
          <p:cNvPr id="21" name="Picture 3" descr="Image of a face coveri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85628" y="5488317"/>
            <a:ext cx="2175743" cy="1120508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6608477" y="6992424"/>
            <a:ext cx="2930045" cy="108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519" spc="25" dirty="0">
                <a:solidFill>
                  <a:srgbClr val="000E19"/>
                </a:solidFill>
                <a:latin typeface="Volte 1"/>
              </a:rPr>
              <a:t>wear a face-covering where advised</a:t>
            </a:r>
          </a:p>
        </p:txBody>
      </p:sp>
      <p:pic>
        <p:nvPicPr>
          <p:cNvPr id="12" name="Picture 2" descr="Image of hand washing"/>
          <p:cNvPicPr>
            <a:picLocks noChangeAspect="1"/>
          </p:cNvPicPr>
          <p:nvPr/>
        </p:nvPicPr>
        <p:blipFill>
          <a:blip r:embed="rId8"/>
          <a:srcRect l="14088" t="17613" r="16258" b="17759"/>
          <a:stretch>
            <a:fillRect/>
          </a:stretch>
        </p:blipFill>
        <p:spPr>
          <a:xfrm>
            <a:off x="4541684" y="5219372"/>
            <a:ext cx="1787384" cy="1658398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589250" y="7004438"/>
            <a:ext cx="1692251" cy="111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519" spc="25" dirty="0">
                <a:solidFill>
                  <a:srgbClr val="000E19"/>
                </a:solidFill>
                <a:latin typeface="Volte 1"/>
              </a:rPr>
              <a:t>wash your hands regularly</a:t>
            </a:r>
          </a:p>
        </p:txBody>
      </p:sp>
      <p:grpSp>
        <p:nvGrpSpPr>
          <p:cNvPr id="22" name="Group 1" descr="Image of two people keeping distance between them"/>
          <p:cNvGrpSpPr/>
          <p:nvPr/>
        </p:nvGrpSpPr>
        <p:grpSpPr>
          <a:xfrm>
            <a:off x="1632729" y="5259337"/>
            <a:ext cx="2315594" cy="1578469"/>
            <a:chOff x="0" y="0"/>
            <a:chExt cx="3087459" cy="2104625"/>
          </a:xfrm>
        </p:grpSpPr>
        <p:pic>
          <p:nvPicPr>
            <p:cNvPr id="23" name="Picture 1" descr="Person standing&#10;"/>
            <p:cNvPicPr>
              <a:picLocks noChangeAspect="1"/>
            </p:cNvPicPr>
            <p:nvPr/>
          </p:nvPicPr>
          <p:blipFill>
            <a:blip r:embed="rId9"/>
            <a:srcRect r="65443"/>
            <a:stretch>
              <a:fillRect/>
            </a:stretch>
          </p:blipFill>
          <p:spPr>
            <a:xfrm>
              <a:off x="0" y="0"/>
              <a:ext cx="765556" cy="2104625"/>
            </a:xfrm>
            <a:prstGeom prst="rect">
              <a:avLst/>
            </a:prstGeom>
          </p:spPr>
        </p:pic>
        <p:pic>
          <p:nvPicPr>
            <p:cNvPr id="24" name="Picture 1" descr="Person social distancing"/>
            <p:cNvPicPr>
              <a:picLocks noChangeAspect="1"/>
            </p:cNvPicPr>
            <p:nvPr/>
          </p:nvPicPr>
          <p:blipFill>
            <a:blip r:embed="rId9"/>
            <a:srcRect r="65443"/>
            <a:stretch>
              <a:fillRect/>
            </a:stretch>
          </p:blipFill>
          <p:spPr>
            <a:xfrm>
              <a:off x="2321903" y="0"/>
              <a:ext cx="765556" cy="2104625"/>
            </a:xfrm>
            <a:prstGeom prst="rect">
              <a:avLst/>
            </a:prstGeom>
          </p:spPr>
        </p:pic>
        <p:grpSp>
          <p:nvGrpSpPr>
            <p:cNvPr id="25" name="Group 25"/>
            <p:cNvGrpSpPr/>
            <p:nvPr/>
          </p:nvGrpSpPr>
          <p:grpSpPr>
            <a:xfrm>
              <a:off x="847442" y="986457"/>
              <a:ext cx="1283343" cy="145340"/>
              <a:chOff x="0" y="0"/>
              <a:chExt cx="3823970" cy="433070"/>
            </a:xfrm>
          </p:grpSpPr>
          <p:sp>
            <p:nvSpPr>
              <p:cNvPr id="26" name="Freeform 1"/>
              <p:cNvSpPr/>
              <p:nvPr/>
            </p:nvSpPr>
            <p:spPr>
              <a:xfrm>
                <a:off x="0" y="-5080"/>
                <a:ext cx="3825240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3825240" h="436880">
                    <a:moveTo>
                      <a:pt x="3806190" y="190500"/>
                    </a:moveTo>
                    <a:lnTo>
                      <a:pt x="3544570" y="13970"/>
                    </a:lnTo>
                    <a:cubicBezTo>
                      <a:pt x="3526790" y="2540"/>
                      <a:pt x="3503930" y="6350"/>
                      <a:pt x="3491230" y="24130"/>
                    </a:cubicBezTo>
                    <a:cubicBezTo>
                      <a:pt x="3478530" y="41910"/>
                      <a:pt x="3483610" y="64770"/>
                      <a:pt x="3501390" y="77470"/>
                    </a:cubicBezTo>
                    <a:lnTo>
                      <a:pt x="3657600" y="182880"/>
                    </a:lnTo>
                    <a:lnTo>
                      <a:pt x="162560" y="182880"/>
                    </a:lnTo>
                    <a:lnTo>
                      <a:pt x="321310" y="76200"/>
                    </a:lnTo>
                    <a:cubicBezTo>
                      <a:pt x="339090" y="64770"/>
                      <a:pt x="342900" y="40640"/>
                      <a:pt x="331470" y="22860"/>
                    </a:cubicBezTo>
                    <a:cubicBezTo>
                      <a:pt x="320040" y="5080"/>
                      <a:pt x="297180" y="0"/>
                      <a:pt x="279400" y="11430"/>
                    </a:cubicBezTo>
                    <a:lnTo>
                      <a:pt x="16510" y="187960"/>
                    </a:lnTo>
                    <a:cubicBezTo>
                      <a:pt x="6350" y="195580"/>
                      <a:pt x="0" y="207010"/>
                      <a:pt x="0" y="219710"/>
                    </a:cubicBezTo>
                    <a:cubicBezTo>
                      <a:pt x="0" y="232410"/>
                      <a:pt x="6350" y="243840"/>
                      <a:pt x="16510" y="251460"/>
                    </a:cubicBezTo>
                    <a:lnTo>
                      <a:pt x="279400" y="427990"/>
                    </a:lnTo>
                    <a:cubicBezTo>
                      <a:pt x="285750" y="431800"/>
                      <a:pt x="293370" y="434340"/>
                      <a:pt x="300990" y="434340"/>
                    </a:cubicBezTo>
                    <a:cubicBezTo>
                      <a:pt x="313690" y="434340"/>
                      <a:pt x="325120" y="427990"/>
                      <a:pt x="332740" y="417830"/>
                    </a:cubicBezTo>
                    <a:cubicBezTo>
                      <a:pt x="344170" y="400050"/>
                      <a:pt x="340360" y="377190"/>
                      <a:pt x="322580" y="364490"/>
                    </a:cubicBezTo>
                    <a:lnTo>
                      <a:pt x="163830" y="257810"/>
                    </a:lnTo>
                    <a:lnTo>
                      <a:pt x="3663950" y="257810"/>
                    </a:lnTo>
                    <a:lnTo>
                      <a:pt x="3502660" y="367030"/>
                    </a:lnTo>
                    <a:cubicBezTo>
                      <a:pt x="3484880" y="378460"/>
                      <a:pt x="3481070" y="402590"/>
                      <a:pt x="3492500" y="420370"/>
                    </a:cubicBezTo>
                    <a:cubicBezTo>
                      <a:pt x="3500120" y="431800"/>
                      <a:pt x="3511550" y="436880"/>
                      <a:pt x="3524250" y="436880"/>
                    </a:cubicBezTo>
                    <a:cubicBezTo>
                      <a:pt x="3531870" y="436880"/>
                      <a:pt x="3539490" y="434340"/>
                      <a:pt x="3545840" y="430530"/>
                    </a:cubicBezTo>
                    <a:lnTo>
                      <a:pt x="3808730" y="254000"/>
                    </a:lnTo>
                    <a:cubicBezTo>
                      <a:pt x="3818890" y="246380"/>
                      <a:pt x="3825240" y="234950"/>
                      <a:pt x="3825240" y="222250"/>
                    </a:cubicBezTo>
                    <a:cubicBezTo>
                      <a:pt x="3825240" y="209550"/>
                      <a:pt x="3817620" y="196850"/>
                      <a:pt x="3806190" y="190500"/>
                    </a:cubicBezTo>
                    <a:close/>
                  </a:path>
                </a:pathLst>
              </a:custGeom>
              <a:solidFill>
                <a:srgbClr val="502E84"/>
              </a:solidFill>
            </p:spPr>
          </p:sp>
        </p:grpSp>
      </p:grpSp>
      <p:sp>
        <p:nvSpPr>
          <p:cNvPr id="18" name="TextBox 2"/>
          <p:cNvSpPr txBox="1"/>
          <p:nvPr/>
        </p:nvSpPr>
        <p:spPr>
          <a:xfrm>
            <a:off x="1380269" y="6992424"/>
            <a:ext cx="2820515" cy="181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519" spc="25" dirty="0">
                <a:solidFill>
                  <a:srgbClr val="000000"/>
                </a:solidFill>
                <a:latin typeface="Volte 1"/>
              </a:rPr>
              <a:t>keep your distance and stay apart - follow government guidelines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28700" y="2182955"/>
            <a:ext cx="16230600" cy="274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dirty="0">
                <a:solidFill>
                  <a:srgbClr val="000000"/>
                </a:solidFill>
                <a:latin typeface="Volte 2"/>
              </a:rPr>
              <a:t>Our Local Outbreak Plan is </a:t>
            </a:r>
            <a:r>
              <a:rPr lang="en-US" sz="3800" dirty="0">
                <a:solidFill>
                  <a:srgbClr val="000000"/>
                </a:solidFill>
                <a:latin typeface="Arimo"/>
              </a:rPr>
              <a:t>in place ensuring we are well prepared to effectively contain the Covid-19 virus and reduce its spread in the community. Our arrangements for </a:t>
            </a:r>
            <a:r>
              <a:rPr lang="en-US" sz="3800" dirty="0" err="1">
                <a:solidFill>
                  <a:srgbClr val="000000"/>
                </a:solidFill>
                <a:latin typeface="Arimo"/>
              </a:rPr>
              <a:t>Barnsley</a:t>
            </a:r>
            <a:r>
              <a:rPr lang="en-US" sz="3800" dirty="0">
                <a:solidFill>
                  <a:srgbClr val="000000"/>
                </a:solidFill>
                <a:latin typeface="Arimo"/>
              </a:rPr>
              <a:t> are robust and ready to deal with any local cases.</a:t>
            </a:r>
          </a:p>
        </p:txBody>
      </p:sp>
      <p:sp>
        <p:nvSpPr>
          <p:cNvPr id="10" name="Title (Slide 5)"/>
          <p:cNvSpPr txBox="1"/>
          <p:nvPr/>
        </p:nvSpPr>
        <p:spPr>
          <a:xfrm>
            <a:off x="1028700" y="981075"/>
            <a:ext cx="7883267" cy="114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8"/>
              </a:lnSpc>
            </a:pPr>
            <a:r>
              <a:rPr lang="en-US" sz="7202" dirty="0">
                <a:solidFill>
                  <a:srgbClr val="502E84"/>
                </a:solidFill>
                <a:latin typeface="Volte 1"/>
              </a:rPr>
              <a:t>Local outbreaks</a:t>
            </a:r>
          </a:p>
        </p:txBody>
      </p:sp>
      <p:sp>
        <p:nvSpPr>
          <p:cNvPr id="31" name="Title 30" hidden="1">
            <a:extLst>
              <a:ext uri="{FF2B5EF4-FFF2-40B4-BE49-F238E27FC236}">
                <a16:creationId xmlns:a16="http://schemas.microsoft.com/office/drawing/2014/main" id="{B08817CA-0F36-4C52-8C54-C57B5A2A970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720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Local outbreaks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5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29725"/>
            <a:ext cx="3592079" cy="884550"/>
          </a:xfrm>
          <a:prstGeom prst="rect">
            <a:avLst/>
          </a:prstGeom>
        </p:spPr>
      </p:pic>
      <p:grpSp>
        <p:nvGrpSpPr>
          <p:cNvPr id="3" name="Group 3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3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2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4" descr="Image of a face cover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5109" y="7058006"/>
            <a:ext cx="2615837" cy="1347156"/>
          </a:xfrm>
          <a:prstGeom prst="rect">
            <a:avLst/>
          </a:prstGeom>
        </p:spPr>
      </p:pic>
      <p:grpSp>
        <p:nvGrpSpPr>
          <p:cNvPr id="14" name="Group 1" descr="Image of two people keeping distance between them"/>
          <p:cNvGrpSpPr/>
          <p:nvPr/>
        </p:nvGrpSpPr>
        <p:grpSpPr>
          <a:xfrm>
            <a:off x="13857722" y="3984125"/>
            <a:ext cx="3401578" cy="2318750"/>
            <a:chOff x="0" y="0"/>
            <a:chExt cx="4535437" cy="3091667"/>
          </a:xfrm>
        </p:grpSpPr>
        <p:pic>
          <p:nvPicPr>
            <p:cNvPr id="15" name="Picture 3" descr="Person stood 2 metres apart&#10;"/>
            <p:cNvPicPr>
              <a:picLocks noChangeAspect="1"/>
            </p:cNvPicPr>
            <p:nvPr/>
          </p:nvPicPr>
          <p:blipFill>
            <a:blip r:embed="rId5"/>
            <a:srcRect r="65443"/>
            <a:stretch>
              <a:fillRect/>
            </a:stretch>
          </p:blipFill>
          <p:spPr>
            <a:xfrm>
              <a:off x="0" y="0"/>
              <a:ext cx="1124592" cy="3091667"/>
            </a:xfrm>
            <a:prstGeom prst="rect">
              <a:avLst/>
            </a:prstGeom>
          </p:spPr>
        </p:pic>
        <p:pic>
          <p:nvPicPr>
            <p:cNvPr id="16" name="Picture 3" descr="Person social distancing 2 metres apart"/>
            <p:cNvPicPr>
              <a:picLocks noChangeAspect="1"/>
            </p:cNvPicPr>
            <p:nvPr/>
          </p:nvPicPr>
          <p:blipFill>
            <a:blip r:embed="rId5"/>
            <a:srcRect r="65443"/>
            <a:stretch>
              <a:fillRect/>
            </a:stretch>
          </p:blipFill>
          <p:spPr>
            <a:xfrm>
              <a:off x="3410845" y="0"/>
              <a:ext cx="1124592" cy="3091667"/>
            </a:xfrm>
            <a:prstGeom prst="rect">
              <a:avLst/>
            </a:prstGeom>
          </p:spPr>
        </p:pic>
        <p:grpSp>
          <p:nvGrpSpPr>
            <p:cNvPr id="17" name="Group 17"/>
            <p:cNvGrpSpPr/>
            <p:nvPr/>
          </p:nvGrpSpPr>
          <p:grpSpPr>
            <a:xfrm>
              <a:off x="1244882" y="1449093"/>
              <a:ext cx="1885214" cy="213503"/>
              <a:chOff x="0" y="0"/>
              <a:chExt cx="3823970" cy="433070"/>
            </a:xfrm>
          </p:grpSpPr>
          <p:sp>
            <p:nvSpPr>
              <p:cNvPr id="18" name="Freeform 1"/>
              <p:cNvSpPr/>
              <p:nvPr/>
            </p:nvSpPr>
            <p:spPr>
              <a:xfrm>
                <a:off x="0" y="-5080"/>
                <a:ext cx="3825240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3825240" h="436880">
                    <a:moveTo>
                      <a:pt x="3806190" y="190500"/>
                    </a:moveTo>
                    <a:lnTo>
                      <a:pt x="3544570" y="13970"/>
                    </a:lnTo>
                    <a:cubicBezTo>
                      <a:pt x="3526790" y="2540"/>
                      <a:pt x="3503930" y="6350"/>
                      <a:pt x="3491230" y="24130"/>
                    </a:cubicBezTo>
                    <a:cubicBezTo>
                      <a:pt x="3478530" y="41910"/>
                      <a:pt x="3483610" y="64770"/>
                      <a:pt x="3501390" y="77470"/>
                    </a:cubicBezTo>
                    <a:lnTo>
                      <a:pt x="3657600" y="182880"/>
                    </a:lnTo>
                    <a:lnTo>
                      <a:pt x="162560" y="182880"/>
                    </a:lnTo>
                    <a:lnTo>
                      <a:pt x="321310" y="76200"/>
                    </a:lnTo>
                    <a:cubicBezTo>
                      <a:pt x="339090" y="64770"/>
                      <a:pt x="342900" y="40640"/>
                      <a:pt x="331470" y="22860"/>
                    </a:cubicBezTo>
                    <a:cubicBezTo>
                      <a:pt x="320040" y="5080"/>
                      <a:pt x="297180" y="0"/>
                      <a:pt x="279400" y="11430"/>
                    </a:cubicBezTo>
                    <a:lnTo>
                      <a:pt x="16510" y="187960"/>
                    </a:lnTo>
                    <a:cubicBezTo>
                      <a:pt x="6350" y="195580"/>
                      <a:pt x="0" y="207010"/>
                      <a:pt x="0" y="219710"/>
                    </a:cubicBezTo>
                    <a:cubicBezTo>
                      <a:pt x="0" y="232410"/>
                      <a:pt x="6350" y="243840"/>
                      <a:pt x="16510" y="251460"/>
                    </a:cubicBezTo>
                    <a:lnTo>
                      <a:pt x="279400" y="427990"/>
                    </a:lnTo>
                    <a:cubicBezTo>
                      <a:pt x="285750" y="431800"/>
                      <a:pt x="293370" y="434340"/>
                      <a:pt x="300990" y="434340"/>
                    </a:cubicBezTo>
                    <a:cubicBezTo>
                      <a:pt x="313690" y="434340"/>
                      <a:pt x="325120" y="427990"/>
                      <a:pt x="332740" y="417830"/>
                    </a:cubicBezTo>
                    <a:cubicBezTo>
                      <a:pt x="344170" y="400050"/>
                      <a:pt x="340360" y="377190"/>
                      <a:pt x="322580" y="364490"/>
                    </a:cubicBezTo>
                    <a:lnTo>
                      <a:pt x="163830" y="257810"/>
                    </a:lnTo>
                    <a:lnTo>
                      <a:pt x="3663950" y="257810"/>
                    </a:lnTo>
                    <a:lnTo>
                      <a:pt x="3502660" y="367030"/>
                    </a:lnTo>
                    <a:cubicBezTo>
                      <a:pt x="3484880" y="378460"/>
                      <a:pt x="3481070" y="402590"/>
                      <a:pt x="3492500" y="420370"/>
                    </a:cubicBezTo>
                    <a:cubicBezTo>
                      <a:pt x="3500120" y="431800"/>
                      <a:pt x="3511550" y="436880"/>
                      <a:pt x="3524250" y="436880"/>
                    </a:cubicBezTo>
                    <a:cubicBezTo>
                      <a:pt x="3531870" y="436880"/>
                      <a:pt x="3539490" y="434340"/>
                      <a:pt x="3545840" y="430530"/>
                    </a:cubicBezTo>
                    <a:lnTo>
                      <a:pt x="3808730" y="254000"/>
                    </a:lnTo>
                    <a:cubicBezTo>
                      <a:pt x="3818890" y="246380"/>
                      <a:pt x="3825240" y="234950"/>
                      <a:pt x="3825240" y="222250"/>
                    </a:cubicBezTo>
                    <a:cubicBezTo>
                      <a:pt x="3825240" y="209550"/>
                      <a:pt x="3817620" y="196850"/>
                      <a:pt x="3806190" y="190500"/>
                    </a:cubicBezTo>
                    <a:close/>
                  </a:path>
                </a:pathLst>
              </a:custGeom>
              <a:solidFill>
                <a:srgbClr val="502E84"/>
              </a:solidFill>
            </p:spPr>
          </p:sp>
        </p:grpSp>
      </p:grpSp>
      <p:pic>
        <p:nvPicPr>
          <p:cNvPr id="13" name="Picture 2" descr="Image of hand washing"/>
          <p:cNvPicPr>
            <a:picLocks noChangeAspect="1"/>
          </p:cNvPicPr>
          <p:nvPr/>
        </p:nvPicPr>
        <p:blipFill>
          <a:blip r:embed="rId6"/>
          <a:srcRect l="14088" t="17613" r="16258" b="17759"/>
          <a:stretch>
            <a:fillRect/>
          </a:stretch>
        </p:blipFill>
        <p:spPr>
          <a:xfrm>
            <a:off x="13486947" y="1178008"/>
            <a:ext cx="2436323" cy="2260506"/>
          </a:xfrm>
          <a:prstGeom prst="rect">
            <a:avLst/>
          </a:prstGeom>
        </p:spPr>
      </p:pic>
      <p:pic>
        <p:nvPicPr>
          <p:cNvPr id="21" name="Picture 1" descr="A screenshot of an example poster encouraging people to protect themselves against the virus">
            <a:extLst>
              <a:ext uri="{FF2B5EF4-FFF2-40B4-BE49-F238E27FC236}">
                <a16:creationId xmlns:a16="http://schemas.microsoft.com/office/drawing/2014/main" id="{B95CA7E4-5130-4823-A5C5-982C640A3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04" y="800100"/>
            <a:ext cx="5656708" cy="800100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028700" y="2295079"/>
            <a:ext cx="6322304" cy="63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Volte 2"/>
              </a:rPr>
              <a:t>We have an A4 poster that you can download and print to put up in community </a:t>
            </a:r>
            <a:r>
              <a:rPr lang="en-US" sz="3600" dirty="0" err="1">
                <a:solidFill>
                  <a:srgbClr val="000000"/>
                </a:solidFill>
                <a:latin typeface="Volte 2"/>
              </a:rPr>
              <a:t>centres</a:t>
            </a:r>
            <a:r>
              <a:rPr lang="en-US" sz="3600" dirty="0">
                <a:solidFill>
                  <a:srgbClr val="000000"/>
                </a:solidFill>
                <a:latin typeface="Volte 2"/>
              </a:rPr>
              <a:t>, notice boards or places of work.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Volte 2"/>
            </a:endParaRPr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Volte 2"/>
              </a:rPr>
              <a:t>It includes key measures to help stay alert and control Coronavirus (COVID-19). 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Volte 2"/>
            </a:endParaRPr>
          </a:p>
        </p:txBody>
      </p:sp>
      <p:sp>
        <p:nvSpPr>
          <p:cNvPr id="12" name="Title (Slide 6)"/>
          <p:cNvSpPr txBox="1"/>
          <p:nvPr/>
        </p:nvSpPr>
        <p:spPr>
          <a:xfrm>
            <a:off x="1028700" y="962025"/>
            <a:ext cx="3688893" cy="127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3"/>
              </a:lnSpc>
            </a:pPr>
            <a:r>
              <a:rPr lang="en-US" sz="7919" dirty="0">
                <a:solidFill>
                  <a:srgbClr val="502E84"/>
                </a:solidFill>
                <a:latin typeface="Volte 1"/>
              </a:rPr>
              <a:t>Poster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ACB733E9-E593-4219-AED1-AACDDA145A8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792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Poster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2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29725"/>
            <a:ext cx="3592079" cy="884550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2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5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1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" descr="A screenshot of an example social media graphic encouraging people to protect themselves against the virus">
            <a:extLst>
              <a:ext uri="{FF2B5EF4-FFF2-40B4-BE49-F238E27FC236}">
                <a16:creationId xmlns:a16="http://schemas.microsoft.com/office/drawing/2014/main" id="{F44CE117-FC23-4EF5-A5E7-192010194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5217463"/>
            <a:ext cx="6788577" cy="3394287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8487544" y="6628715"/>
            <a:ext cx="9090799" cy="201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3) Although lockdown measures are being eased, the virus is still out there so please make sure you are still following government guidelines. Take a look at what you can and can't do at https://bit.ly/2VKfnAj.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8487544" y="4083747"/>
            <a:ext cx="9090799" cy="201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2) If you or anyone in your household develops symptoms of Coronavirus (COVID-19), you must stay at home and get a test to confirm whether you have the virus. Find out how to get tested at nhs.uk/coronavirus.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7817277" y="1105143"/>
            <a:ext cx="9761066" cy="25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Volte 2"/>
              </a:rPr>
              <a:t>1) Everyone’s actions have an impact on the transmission of Coronavirus (COVID-19) in our communities. It’s still really important that we continue to stay alert and keep each other safe by following social distancing measures, staying apart and limiting contact with others.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28700" y="2274774"/>
            <a:ext cx="6512804" cy="2547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Volte 2"/>
              </a:rPr>
              <a:t>We have example social media posts that you can use on your channels, with pictures to go alongside them.</a:t>
            </a:r>
          </a:p>
        </p:txBody>
      </p:sp>
      <p:sp>
        <p:nvSpPr>
          <p:cNvPr id="12" name="Title (Slide 7)"/>
          <p:cNvSpPr txBox="1"/>
          <p:nvPr/>
        </p:nvSpPr>
        <p:spPr>
          <a:xfrm>
            <a:off x="1028700" y="962025"/>
            <a:ext cx="6322304" cy="127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3"/>
              </a:lnSpc>
            </a:pPr>
            <a:r>
              <a:rPr lang="en-US" sz="7919" dirty="0">
                <a:solidFill>
                  <a:srgbClr val="502E84"/>
                </a:solidFill>
                <a:latin typeface="Volte 1"/>
              </a:rPr>
              <a:t>Social media</a:t>
            </a:r>
          </a:p>
        </p:txBody>
      </p:sp>
      <p:sp>
        <p:nvSpPr>
          <p:cNvPr id="10" name="Title 9" hidden="1">
            <a:extLst>
              <a:ext uri="{FF2B5EF4-FFF2-40B4-BE49-F238E27FC236}">
                <a16:creationId xmlns:a16="http://schemas.microsoft.com/office/drawing/2014/main" id="{68BFB537-4B7A-4530-9C05-2F81D6EDBFA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792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Social media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3" r="11801" b="3767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3" descr="Barnsley Counci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3949" y="9229725"/>
            <a:ext cx="3592079" cy="884550"/>
          </a:xfrm>
          <a:prstGeom prst="rect">
            <a:avLst/>
          </a:prstGeom>
        </p:spPr>
      </p:pic>
      <p:grpSp>
        <p:nvGrpSpPr>
          <p:cNvPr id="3" name="Group 2" descr="Keeping Barnsley Moving logo"/>
          <p:cNvGrpSpPr/>
          <p:nvPr/>
        </p:nvGrpSpPr>
        <p:grpSpPr>
          <a:xfrm>
            <a:off x="341314" y="9413111"/>
            <a:ext cx="5323024" cy="597672"/>
            <a:chOff x="0" y="0"/>
            <a:chExt cx="7097365" cy="79689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097365" cy="780660"/>
              <a:chOff x="0" y="0"/>
              <a:chExt cx="2081879" cy="228992"/>
            </a:xfrm>
          </p:grpSpPr>
          <p:sp>
            <p:nvSpPr>
              <p:cNvPr id="5" name="Freeform 2"/>
              <p:cNvSpPr/>
              <p:nvPr/>
            </p:nvSpPr>
            <p:spPr>
              <a:xfrm>
                <a:off x="0" y="0"/>
                <a:ext cx="2081879" cy="228992"/>
              </a:xfrm>
              <a:custGeom>
                <a:avLst/>
                <a:gdLst/>
                <a:ahLst/>
                <a:cxnLst/>
                <a:rect l="l" t="t" r="r" b="b"/>
                <a:pathLst>
                  <a:path w="2081879" h="228992">
                    <a:moveTo>
                      <a:pt x="0" y="0"/>
                    </a:moveTo>
                    <a:lnTo>
                      <a:pt x="2081879" y="0"/>
                    </a:lnTo>
                    <a:lnTo>
                      <a:pt x="2081879" y="228992"/>
                    </a:lnTo>
                    <a:lnTo>
                      <a:pt x="0" y="228992"/>
                    </a:lnTo>
                    <a:close/>
                  </a:path>
                </a:pathLst>
              </a:custGeom>
              <a:solidFill>
                <a:srgbClr val="4BBEED"/>
              </a:solidFill>
            </p:spPr>
          </p:sp>
        </p:grpSp>
        <p:sp>
          <p:nvSpPr>
            <p:cNvPr id="6" name="TextBox 2"/>
            <p:cNvSpPr txBox="1"/>
            <p:nvPr/>
          </p:nvSpPr>
          <p:spPr>
            <a:xfrm>
              <a:off x="65573" y="20014"/>
              <a:ext cx="6966220" cy="776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  <a:spcBef>
                  <a:spcPct val="0"/>
                </a:spcBef>
              </a:pPr>
              <a:r>
                <a:rPr lang="en-US" sz="3521">
                  <a:solidFill>
                    <a:srgbClr val="502E84"/>
                  </a:solidFill>
                  <a:latin typeface="Kollektif"/>
                </a:rPr>
                <a:t>#KeepingBarnsleyMoving</a:t>
              </a:r>
            </a:p>
          </p:txBody>
        </p:sp>
      </p:grpSp>
      <p:grpSp>
        <p:nvGrpSpPr>
          <p:cNvPr id="8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" y="575269"/>
            <a:ext cx="17384558" cy="8493788"/>
            <a:chOff x="0" y="0"/>
            <a:chExt cx="4306252" cy="2103959"/>
          </a:xfrm>
        </p:grpSpPr>
        <p:sp>
          <p:nvSpPr>
            <p:cNvPr id="9" name="Freeform 1"/>
            <p:cNvSpPr/>
            <p:nvPr/>
          </p:nvSpPr>
          <p:spPr>
            <a:xfrm>
              <a:off x="0" y="0"/>
              <a:ext cx="4306253" cy="2103959"/>
            </a:xfrm>
            <a:custGeom>
              <a:avLst/>
              <a:gdLst/>
              <a:ahLst/>
              <a:cxnLst/>
              <a:rect l="l" t="t" r="r" b="b"/>
              <a:pathLst>
                <a:path w="4306253" h="2103959">
                  <a:moveTo>
                    <a:pt x="4181792" y="2103959"/>
                  </a:moveTo>
                  <a:lnTo>
                    <a:pt x="124460" y="2103959"/>
                  </a:lnTo>
                  <a:cubicBezTo>
                    <a:pt x="55880" y="2103959"/>
                    <a:pt x="0" y="2048079"/>
                    <a:pt x="0" y="1979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1792" y="0"/>
                  </a:lnTo>
                  <a:cubicBezTo>
                    <a:pt x="4250373" y="0"/>
                    <a:pt x="4306253" y="55880"/>
                    <a:pt x="4306253" y="124460"/>
                  </a:cubicBezTo>
                  <a:lnTo>
                    <a:pt x="4306253" y="1979499"/>
                  </a:lnTo>
                  <a:cubicBezTo>
                    <a:pt x="4306253" y="2048079"/>
                    <a:pt x="4250373" y="2103959"/>
                    <a:pt x="4181792" y="21039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2" descr="Screenshot of an example social media graphic to encourage social distanc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14267" y="4878351"/>
            <a:ext cx="7699302" cy="3849651"/>
          </a:xfrm>
          <a:prstGeom prst="rect">
            <a:avLst/>
          </a:prstGeom>
        </p:spPr>
      </p:pic>
      <p:pic>
        <p:nvPicPr>
          <p:cNvPr id="14" name="Picture 1" descr="Screenshot of an example social media graphic to encourage face coverings and hand washing">
            <a:extLst>
              <a:ext uri="{FF2B5EF4-FFF2-40B4-BE49-F238E27FC236}">
                <a16:creationId xmlns:a16="http://schemas.microsoft.com/office/drawing/2014/main" id="{8F648095-433C-4E0C-B7EF-98C3D6724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85" y="791594"/>
            <a:ext cx="7699303" cy="3849651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1028700" y="2902305"/>
            <a:ext cx="7254850" cy="517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Volte 2"/>
              </a:rPr>
              <a:t>4) There are several things you can do to reduce the transmission of Coronavirus. Keep your distance and stay at home as much as possible, wash your hands, wear a face covering where advised, don’t leave home if you or anyone in your household has symptoms and get a test.</a:t>
            </a:r>
          </a:p>
        </p:txBody>
      </p:sp>
      <p:sp>
        <p:nvSpPr>
          <p:cNvPr id="12" name="Title (Slide 8)"/>
          <p:cNvSpPr txBox="1"/>
          <p:nvPr/>
        </p:nvSpPr>
        <p:spPr>
          <a:xfrm>
            <a:off x="1028700" y="1166019"/>
            <a:ext cx="6322304" cy="127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3"/>
              </a:lnSpc>
            </a:pPr>
            <a:r>
              <a:rPr lang="en-US" sz="7919" dirty="0">
                <a:solidFill>
                  <a:srgbClr val="502E84"/>
                </a:solidFill>
                <a:latin typeface="Volte 1"/>
              </a:rPr>
              <a:t>Social media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EBD9E2EA-B180-418A-AD6D-095A82569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7920" kern="1200" dirty="0">
                <a:solidFill>
                  <a:srgbClr val="502E84"/>
                </a:solidFill>
                <a:effectLst/>
                <a:latin typeface="Volte 1" panose="020B0604020202020204" charset="0"/>
                <a:ea typeface="+mn-ea"/>
                <a:cs typeface="+mn-cs"/>
              </a:rPr>
              <a:t>Social media further information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122FA1D82F947A4D668465133D25F" ma:contentTypeVersion="13" ma:contentTypeDescription="Create a new document." ma:contentTypeScope="" ma:versionID="c39452c47d4f05b6f44fa061c0c5d429">
  <xsd:schema xmlns:xsd="http://www.w3.org/2001/XMLSchema" xmlns:xs="http://www.w3.org/2001/XMLSchema" xmlns:p="http://schemas.microsoft.com/office/2006/metadata/properties" xmlns:ns3="bd471001-9c92-4ad5-b6cc-d569a96249a1" xmlns:ns4="bb919a7a-1147-48b9-a042-f3804cf465b9" targetNamespace="http://schemas.microsoft.com/office/2006/metadata/properties" ma:root="true" ma:fieldsID="a168696931c87023a08d7ca1c955e6f3" ns3:_="" ns4:_="">
    <xsd:import namespace="bd471001-9c92-4ad5-b6cc-d569a96249a1"/>
    <xsd:import namespace="bb919a7a-1147-48b9-a042-f3804cf465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71001-9c92-4ad5-b6cc-d569a96249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19a7a-1147-48b9-a042-f3804cf46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FCB50-2F48-4094-9889-B34FECFF0658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b919a7a-1147-48b9-a042-f3804cf465b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bd471001-9c92-4ad5-b6cc-d569a96249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DA98D7-EEA0-448E-B623-7A700E8D0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7435C-F63D-4287-9975-29AB4F68C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71001-9c92-4ad5-b6cc-d569a96249a1"/>
    <ds:schemaRef ds:uri="bb919a7a-1147-48b9-a042-f3804cf46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732</Words>
  <Application>Microsoft Office PowerPoint</Application>
  <PresentationFormat>Custom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Volte 1</vt:lpstr>
      <vt:lpstr>Arial</vt:lpstr>
      <vt:lpstr>Kollektif</vt:lpstr>
      <vt:lpstr>Calibri</vt:lpstr>
      <vt:lpstr>Arimo</vt:lpstr>
      <vt:lpstr>Volte 2</vt:lpstr>
      <vt:lpstr>Office Theme</vt:lpstr>
      <vt:lpstr>Community toolkit for adults and people who are shielding</vt:lpstr>
      <vt:lpstr>Key information and messages for conversations in our community </vt:lpstr>
      <vt:lpstr>Key information and messages for conversations in the community </vt:lpstr>
      <vt:lpstr>Useful links to share with people </vt:lpstr>
      <vt:lpstr>Local outbreaks </vt:lpstr>
      <vt:lpstr>Poster </vt:lpstr>
      <vt:lpstr>Social media </vt:lpstr>
      <vt:lpstr>Social media further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Community Toolkit - Older Adults and Shielding</dc:title>
  <dc:creator>Lee , Steph (DIGITAL OFFICER)</dc:creator>
  <cp:lastModifiedBy>Lee , Steph (DIGITAL OFFICER)</cp:lastModifiedBy>
  <cp:revision>17</cp:revision>
  <dcterms:created xsi:type="dcterms:W3CDTF">2006-08-16T00:00:00Z</dcterms:created>
  <dcterms:modified xsi:type="dcterms:W3CDTF">2020-08-04T12:00:13Z</dcterms:modified>
  <dc:identifier>DAEBYG-ow1A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0x010100B6E122FA1D82F947A4D668465133D25F</vt:lpwstr>
  </property>
</Properties>
</file>