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Open Sans" panose="020B0606030504020204" pitchFamily="34" charset="0"/>
      <p:regular r:id="rId14"/>
      <p:bold r:id="rId15"/>
      <p:italic r:id="rId16"/>
      <p:boldItalic r:id="rId17"/>
    </p:embeddedFont>
    <p:embeddedFont>
      <p:font typeface="Open Sans Bold" panose="020B0806030504020204" charset="0"/>
      <p:regular r:id="rId18"/>
    </p:embeddedFont>
    <p:embeddedFont>
      <p:font typeface="Open Sans Extra Bold" panose="020B0604020202020204" charset="0"/>
      <p:regular r:id="rId19"/>
    </p:embeddedFont>
    <p:embeddedFont>
      <p:font typeface="Open Sans Light" panose="020B0306030504020204" pitchFamily="34" charset="0"/>
      <p:regular r:id="rId20"/>
      <p:italic r:id="rId21"/>
    </p:embeddedFont>
    <p:embeddedFont>
      <p:font typeface="Volte 1" panose="020B0604020202020204" charset="0"/>
      <p:regular r:id="rId22"/>
    </p:embeddedFont>
    <p:embeddedFont>
      <p:font typeface="Volte 2"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F266F-47B4-4BB7-943E-CA88490FCF1A}" v="80" dt="2022-09-14T10:42:59.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94249" autoAdjust="0"/>
  </p:normalViewPr>
  <p:slideViewPr>
    <p:cSldViewPr>
      <p:cViewPr>
        <p:scale>
          <a:sx n="25" d="100"/>
          <a:sy n="25" d="100"/>
        </p:scale>
        <p:origin x="1734" y="14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rot="7046841">
            <a:off x="13374264" y="340677"/>
            <a:ext cx="7593997" cy="7480087"/>
          </a:xfrm>
          <a:prstGeom prst="rect">
            <a:avLst/>
          </a:prstGeom>
        </p:spPr>
      </p:pic>
      <p:pic>
        <p:nvPicPr>
          <p:cNvPr id="3" name="Picture 3">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722964">
            <a:off x="13442536" y="-2101759"/>
            <a:ext cx="14080164" cy="7480087"/>
          </a:xfrm>
          <a:prstGeom prst="rect">
            <a:avLst/>
          </a:prstGeom>
        </p:spPr>
      </p:pic>
      <p:pic>
        <p:nvPicPr>
          <p:cNvPr id="4" name="Picture 4">
            <a:extLst>
              <a:ext uri="{C183D7F6-B498-43B3-948B-1728B52AA6E4}">
                <adec:decorative xmlns:adec="http://schemas.microsoft.com/office/drawing/2017/decorative" val="1"/>
              </a:ext>
            </a:extLst>
          </p:cNvPr>
          <p:cNvPicPr>
            <a:picLocks noChangeAspect="1"/>
          </p:cNvPicPr>
          <p:nvPr/>
        </p:nvPicPr>
        <p:blipFill>
          <a:blip r:embed="rId4"/>
          <a:srcRect l="18817" r="16981"/>
          <a:stretch>
            <a:fillRect/>
          </a:stretch>
        </p:blipFill>
        <p:spPr>
          <a:xfrm>
            <a:off x="1701406" y="7349358"/>
            <a:ext cx="2667605" cy="2937642"/>
          </a:xfrm>
          <a:prstGeom prst="rect">
            <a:avLst/>
          </a:prstGeom>
        </p:spPr>
      </p:pic>
      <p:sp>
        <p:nvSpPr>
          <p:cNvPr id="7" name="TextBox 7"/>
          <p:cNvSpPr txBox="1">
            <a:spLocks noGrp="1"/>
          </p:cNvSpPr>
          <p:nvPr>
            <p:ph type="title" idx="4294967295"/>
          </p:nvPr>
        </p:nvSpPr>
        <p:spPr>
          <a:xfrm>
            <a:off x="1028700" y="1574785"/>
            <a:ext cx="12050239" cy="33561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2085"/>
              </a:lnSpc>
              <a:spcBef>
                <a:spcPts val="0"/>
              </a:spcBef>
              <a:spcAft>
                <a:spcPts val="0"/>
              </a:spcAft>
              <a:buClrTx/>
              <a:buSzTx/>
              <a:buFontTx/>
              <a:buNone/>
              <a:tabLst/>
              <a:defRPr/>
            </a:pPr>
            <a:r>
              <a:rPr kumimoji="0" lang="en-US" sz="12085" b="0" i="0" u="none" strike="noStrike" kern="1200" cap="none" spc="0" normalizeH="0" baseline="0" noProof="0" dirty="0">
                <a:ln>
                  <a:noFill/>
                </a:ln>
                <a:solidFill>
                  <a:srgbClr val="4F1F6A"/>
                </a:solidFill>
                <a:effectLst/>
                <a:uLnTx/>
                <a:uFillTx/>
                <a:latin typeface="Volte 1"/>
                <a:ea typeface="+mn-ea"/>
                <a:cs typeface="+mn-cs"/>
              </a:rPr>
              <a:t>Creativity and Wellbeing Week</a:t>
            </a:r>
          </a:p>
        </p:txBody>
      </p:sp>
      <p:sp>
        <p:nvSpPr>
          <p:cNvPr id="8" name="TextBox 8"/>
          <p:cNvSpPr txBox="1"/>
          <p:nvPr/>
        </p:nvSpPr>
        <p:spPr>
          <a:xfrm>
            <a:off x="1028700" y="4921404"/>
            <a:ext cx="18734120" cy="1091179"/>
          </a:xfrm>
          <a:prstGeom prst="rect">
            <a:avLst/>
          </a:prstGeom>
        </p:spPr>
        <p:txBody>
          <a:bodyPr lIns="0" tIns="0" rIns="0" bIns="0" rtlCol="0" anchor="t">
            <a:spAutoFit/>
          </a:bodyPr>
          <a:lstStyle/>
          <a:p>
            <a:pPr algn="just">
              <a:lnSpc>
                <a:spcPts val="7131"/>
              </a:lnSpc>
            </a:pPr>
            <a:r>
              <a:rPr lang="en-US" sz="7131">
                <a:solidFill>
                  <a:srgbClr val="E4004B"/>
                </a:solidFill>
                <a:latin typeface="Volte 2"/>
              </a:rPr>
              <a:t>Monday 16 - Sunday 22 May</a:t>
            </a:r>
          </a:p>
        </p:txBody>
      </p:sp>
      <p:pic>
        <p:nvPicPr>
          <p:cNvPr id="5" name="Picture 5" descr="This picture is Barnsley Metropolitan Borough Council Logo."/>
          <p:cNvPicPr>
            <a:picLocks noChangeAspect="1"/>
          </p:cNvPicPr>
          <p:nvPr/>
        </p:nvPicPr>
        <p:blipFill>
          <a:blip r:embed="rId5"/>
          <a:srcRect/>
          <a:stretch>
            <a:fillRect/>
          </a:stretch>
        </p:blipFill>
        <p:spPr>
          <a:xfrm>
            <a:off x="7749072" y="8475187"/>
            <a:ext cx="2966414" cy="685983"/>
          </a:xfrm>
          <a:prstGeom prst="rect">
            <a:avLst/>
          </a:prstGeom>
        </p:spPr>
      </p:pic>
      <p:pic>
        <p:nvPicPr>
          <p:cNvPr id="6" name="Picture 6" descr="This picture is the Culture, Health and Wellbeing Alliance Logo."/>
          <p:cNvPicPr>
            <a:picLocks noChangeAspect="1"/>
          </p:cNvPicPr>
          <p:nvPr/>
        </p:nvPicPr>
        <p:blipFill>
          <a:blip r:embed="rId6"/>
          <a:srcRect/>
          <a:stretch>
            <a:fillRect/>
          </a:stretch>
        </p:blipFill>
        <p:spPr>
          <a:xfrm>
            <a:off x="15235648" y="8213790"/>
            <a:ext cx="1254294" cy="13647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734904" y="314484"/>
            <a:ext cx="6080148" cy="11196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219"/>
              </a:lnSpc>
              <a:spcBef>
                <a:spcPts val="0"/>
              </a:spcBef>
              <a:spcAft>
                <a:spcPts val="0"/>
              </a:spcAft>
              <a:buClrTx/>
              <a:buSzTx/>
              <a:buFontTx/>
              <a:buNone/>
              <a:tabLst/>
              <a:defRPr/>
            </a:pPr>
            <a:r>
              <a:rPr kumimoji="0" lang="en-US" sz="5871" b="0" i="0" u="none" strike="noStrike" kern="1200" cap="none" spc="0" normalizeH="0" baseline="0" noProof="0" dirty="0">
                <a:ln>
                  <a:noFill/>
                </a:ln>
                <a:solidFill>
                  <a:srgbClr val="4F1F6A"/>
                </a:solidFill>
                <a:effectLst/>
                <a:uLnTx/>
                <a:uFillTx/>
                <a:latin typeface="Volte 1"/>
                <a:ea typeface="+mn-ea"/>
                <a:cs typeface="+mn-cs"/>
              </a:rPr>
              <a:t>About the project</a:t>
            </a:r>
          </a:p>
        </p:txBody>
      </p:sp>
      <p:sp>
        <p:nvSpPr>
          <p:cNvPr id="3" name="TextBox 3"/>
          <p:cNvSpPr txBox="1"/>
          <p:nvPr/>
        </p:nvSpPr>
        <p:spPr>
          <a:xfrm>
            <a:off x="734904" y="1491694"/>
            <a:ext cx="14646081" cy="3521075"/>
          </a:xfrm>
          <a:prstGeom prst="rect">
            <a:avLst/>
          </a:prstGeom>
        </p:spPr>
        <p:txBody>
          <a:bodyPr lIns="0" tIns="0" rIns="0" bIns="0" rtlCol="0" anchor="t">
            <a:spAutoFit/>
          </a:bodyPr>
          <a:lstStyle/>
          <a:p>
            <a:pPr>
              <a:lnSpc>
                <a:spcPts val="2800"/>
              </a:lnSpc>
            </a:pPr>
            <a:r>
              <a:rPr lang="en-US" sz="2000">
                <a:solidFill>
                  <a:srgbClr val="4F1F6A"/>
                </a:solidFill>
                <a:latin typeface="Open Sans"/>
              </a:rPr>
              <a:t>Creativity and Wellbeing Week is a national festival of events that takes place yearly. The week is hosted by London Arts and Health in partnership with the Culture, Health and Wellbeing Alliance.</a:t>
            </a:r>
          </a:p>
          <a:p>
            <a:pPr>
              <a:lnSpc>
                <a:spcPts val="2800"/>
              </a:lnSpc>
            </a:pPr>
            <a:endParaRPr lang="en-US" sz="2000">
              <a:solidFill>
                <a:srgbClr val="4F1F6A"/>
              </a:solidFill>
              <a:latin typeface="Open Sans"/>
            </a:endParaRPr>
          </a:p>
          <a:p>
            <a:pPr>
              <a:lnSpc>
                <a:spcPts val="2800"/>
              </a:lnSpc>
            </a:pPr>
            <a:r>
              <a:rPr lang="en-US" sz="2000">
                <a:solidFill>
                  <a:srgbClr val="4F1F6A"/>
                </a:solidFill>
                <a:latin typeface="Open Sans"/>
              </a:rPr>
              <a:t>The week aims to shine a light on the benefits of being creative on people's health and wellbeing, through public events, lectures, workshops and activities. </a:t>
            </a:r>
          </a:p>
          <a:p>
            <a:pPr>
              <a:lnSpc>
                <a:spcPts val="2800"/>
              </a:lnSpc>
            </a:pPr>
            <a:endParaRPr lang="en-US" sz="2000">
              <a:solidFill>
                <a:srgbClr val="4F1F6A"/>
              </a:solidFill>
              <a:latin typeface="Open Sans"/>
            </a:endParaRPr>
          </a:p>
          <a:p>
            <a:pPr>
              <a:lnSpc>
                <a:spcPts val="2800"/>
              </a:lnSpc>
            </a:pPr>
            <a:r>
              <a:rPr lang="en-US" sz="2000">
                <a:solidFill>
                  <a:srgbClr val="4F1F6A"/>
                </a:solidFill>
                <a:latin typeface="Open Sans"/>
              </a:rPr>
              <a:t>This year we hosted our first Creativity and Wellbeing Week. We worked alongside partners to hold professional opening and closing events, allowing colleagues from a range of organisations to learn and discuss how creative activities can be used within our communities. The week also provided us with an opportunity to promote and showcase creative and cultural activities taking place across the borough. </a:t>
            </a:r>
          </a:p>
        </p:txBody>
      </p:sp>
      <p:pic>
        <p:nvPicPr>
          <p:cNvPr id="4" name="Picture 4">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rot="7046841">
            <a:off x="15206879" y="4187781"/>
            <a:ext cx="7227173" cy="7118765"/>
          </a:xfrm>
          <a:prstGeom prst="rect">
            <a:avLst/>
          </a:prstGeom>
        </p:spPr>
      </p:pic>
      <p:pic>
        <p:nvPicPr>
          <p:cNvPr id="5" name="Picture 5">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722964">
            <a:off x="15271853" y="1863326"/>
            <a:ext cx="13400028" cy="7118765"/>
          </a:xfrm>
          <a:prstGeom prst="rect">
            <a:avLst/>
          </a:prstGeom>
        </p:spPr>
      </p:pic>
      <p:sp>
        <p:nvSpPr>
          <p:cNvPr id="6" name="TextBox 6"/>
          <p:cNvSpPr txBox="1"/>
          <p:nvPr/>
        </p:nvSpPr>
        <p:spPr>
          <a:xfrm>
            <a:off x="734904" y="5565584"/>
            <a:ext cx="17167784" cy="1119628"/>
          </a:xfrm>
          <a:prstGeom prst="rect">
            <a:avLst/>
          </a:prstGeom>
        </p:spPr>
        <p:txBody>
          <a:bodyPr lIns="0" tIns="0" rIns="0" bIns="0" rtlCol="0" anchor="t">
            <a:spAutoFit/>
          </a:bodyPr>
          <a:lstStyle/>
          <a:p>
            <a:pPr>
              <a:lnSpc>
                <a:spcPts val="8219"/>
              </a:lnSpc>
            </a:pPr>
            <a:r>
              <a:rPr lang="en-US" sz="5871">
                <a:solidFill>
                  <a:srgbClr val="4F1F6A"/>
                </a:solidFill>
                <a:latin typeface="Volte 1"/>
              </a:rPr>
              <a:t>Key objectives of the week</a:t>
            </a:r>
          </a:p>
        </p:txBody>
      </p:sp>
      <p:sp>
        <p:nvSpPr>
          <p:cNvPr id="7" name="TextBox 7"/>
          <p:cNvSpPr txBox="1"/>
          <p:nvPr/>
        </p:nvSpPr>
        <p:spPr>
          <a:xfrm>
            <a:off x="734904" y="6794500"/>
            <a:ext cx="17553096" cy="2463800"/>
          </a:xfrm>
          <a:prstGeom prst="rect">
            <a:avLst/>
          </a:prstGeom>
        </p:spPr>
        <p:txBody>
          <a:bodyPr lIns="0" tIns="0" rIns="0" bIns="0" rtlCol="0" anchor="t">
            <a:spAutoFit/>
          </a:bodyPr>
          <a:lstStyle/>
          <a:p>
            <a:pPr>
              <a:lnSpc>
                <a:spcPts val="2800"/>
              </a:lnSpc>
            </a:pPr>
            <a:r>
              <a:rPr lang="en-US" sz="2000">
                <a:solidFill>
                  <a:srgbClr val="4F1F6A"/>
                </a:solidFill>
                <a:latin typeface="Open Sans"/>
              </a:rPr>
              <a:t>Our key objectives of the week were to:</a:t>
            </a:r>
          </a:p>
          <a:p>
            <a:pPr marL="431801" lvl="1" indent="-215900">
              <a:lnSpc>
                <a:spcPts val="2800"/>
              </a:lnSpc>
              <a:buFont typeface="Arial"/>
              <a:buChar char="•"/>
            </a:pPr>
            <a:r>
              <a:rPr lang="en-US" sz="2000">
                <a:solidFill>
                  <a:srgbClr val="4F1F6A"/>
                </a:solidFill>
                <a:latin typeface="Open Sans"/>
              </a:rPr>
              <a:t>Outline the range of creativity and wellbeing evidence and insight demonstrating health and wellbeing benefits.</a:t>
            </a:r>
          </a:p>
          <a:p>
            <a:pPr marL="431801" lvl="1" indent="-215900">
              <a:lnSpc>
                <a:spcPts val="2800"/>
              </a:lnSpc>
              <a:buFont typeface="Arial"/>
              <a:buChar char="•"/>
            </a:pPr>
            <a:r>
              <a:rPr lang="en-US" sz="2000">
                <a:solidFill>
                  <a:srgbClr val="4F1F6A"/>
                </a:solidFill>
                <a:latin typeface="Open Sans"/>
              </a:rPr>
              <a:t>Explore leadership roles for creating a Barnsley creativity and wellbeing offer and a longer-term Cultural Strategy.</a:t>
            </a:r>
          </a:p>
          <a:p>
            <a:pPr marL="431801" lvl="1" indent="-215900">
              <a:lnSpc>
                <a:spcPts val="2800"/>
              </a:lnSpc>
              <a:buFont typeface="Arial"/>
              <a:buChar char="•"/>
            </a:pPr>
            <a:r>
              <a:rPr lang="en-US" sz="2000">
                <a:solidFill>
                  <a:srgbClr val="4F1F6A"/>
                </a:solidFill>
                <a:latin typeface="Open Sans"/>
              </a:rPr>
              <a:t>Summarise the role and achievements from key creative organisations, including the Culture, Health and Wellbeing Alliance.</a:t>
            </a:r>
          </a:p>
          <a:p>
            <a:pPr marL="431801" lvl="1" indent="-215900">
              <a:lnSpc>
                <a:spcPts val="2800"/>
              </a:lnSpc>
              <a:buFont typeface="Arial"/>
              <a:buChar char="•"/>
            </a:pPr>
            <a:r>
              <a:rPr lang="en-US" sz="2000">
                <a:solidFill>
                  <a:srgbClr val="4F1F6A"/>
                </a:solidFill>
                <a:latin typeface="Open Sans"/>
              </a:rPr>
              <a:t>Provide examples of local good practice with evidence of impact and social return on investment.</a:t>
            </a:r>
          </a:p>
          <a:p>
            <a:pPr marL="431801" lvl="1" indent="-215900">
              <a:lnSpc>
                <a:spcPts val="2800"/>
              </a:lnSpc>
              <a:buFont typeface="Arial"/>
              <a:buChar char="•"/>
            </a:pPr>
            <a:r>
              <a:rPr lang="en-US" sz="2000">
                <a:solidFill>
                  <a:srgbClr val="4F1F6A"/>
                </a:solidFill>
                <a:latin typeface="Open Sans"/>
              </a:rPr>
              <a:t>Identify next steps for wider engagement of leaders and key stakeholders across Barnsley.</a:t>
            </a:r>
          </a:p>
          <a:p>
            <a:pPr>
              <a:lnSpc>
                <a:spcPts val="2800"/>
              </a:lnSpc>
            </a:pPr>
            <a:endParaRPr lang="en-US" sz="2000">
              <a:solidFill>
                <a:srgbClr val="4F1F6A"/>
              </a:solidFill>
              <a:latin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Grp="1"/>
          </p:cNvSpPr>
          <p:nvPr>
            <p:ph type="title" idx="4294967295"/>
          </p:nvPr>
        </p:nvSpPr>
        <p:spPr>
          <a:xfrm>
            <a:off x="1143000" y="544195"/>
            <a:ext cx="14620577" cy="11099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119"/>
              </a:lnSpc>
              <a:spcBef>
                <a:spcPts val="0"/>
              </a:spcBef>
              <a:spcAft>
                <a:spcPts val="0"/>
              </a:spcAft>
              <a:buClrTx/>
              <a:buSzTx/>
              <a:buFontTx/>
              <a:buNone/>
              <a:tabLst/>
              <a:defRPr/>
            </a:pPr>
            <a:r>
              <a:rPr kumimoji="0" lang="en-US" sz="5799" b="0" i="0" u="none" strike="noStrike" kern="1200" cap="none" spc="0" normalizeH="0" baseline="0" noProof="0" dirty="0">
                <a:ln>
                  <a:noFill/>
                </a:ln>
                <a:solidFill>
                  <a:srgbClr val="4F1F6A"/>
                </a:solidFill>
                <a:effectLst/>
                <a:uLnTx/>
                <a:uFillTx/>
                <a:latin typeface="Volte 1"/>
                <a:ea typeface="+mn-ea"/>
                <a:cs typeface="+mn-cs"/>
              </a:rPr>
              <a:t>Opening event</a:t>
            </a:r>
          </a:p>
        </p:txBody>
      </p:sp>
      <p:sp>
        <p:nvSpPr>
          <p:cNvPr id="2" name="TextBox 2"/>
          <p:cNvSpPr txBox="1"/>
          <p:nvPr/>
        </p:nvSpPr>
        <p:spPr>
          <a:xfrm>
            <a:off x="1143000" y="1835150"/>
            <a:ext cx="14620577" cy="1758950"/>
          </a:xfrm>
          <a:prstGeom prst="rect">
            <a:avLst/>
          </a:prstGeom>
        </p:spPr>
        <p:txBody>
          <a:bodyPr lIns="0" tIns="0" rIns="0" bIns="0" rtlCol="0" anchor="t">
            <a:spAutoFit/>
          </a:bodyPr>
          <a:lstStyle/>
          <a:p>
            <a:pPr>
              <a:lnSpc>
                <a:spcPts val="2800"/>
              </a:lnSpc>
            </a:pPr>
            <a:r>
              <a:rPr lang="en-US" sz="2000">
                <a:solidFill>
                  <a:srgbClr val="4F1F6A"/>
                </a:solidFill>
                <a:latin typeface="Open Sans"/>
              </a:rPr>
              <a:t>Our opening event, on Monday, 16 May, aimed to start a conversation about how we build creative leadership across the system to embed creativity into health and care systems, planning and commissioning key services and programmes. </a:t>
            </a:r>
          </a:p>
          <a:p>
            <a:pPr>
              <a:lnSpc>
                <a:spcPts val="2800"/>
              </a:lnSpc>
            </a:pPr>
            <a:endParaRPr lang="en-US" sz="2000">
              <a:solidFill>
                <a:srgbClr val="4F1F6A"/>
              </a:solidFill>
              <a:latin typeface="Open Sans"/>
            </a:endParaRPr>
          </a:p>
          <a:p>
            <a:pPr>
              <a:lnSpc>
                <a:spcPts val="2800"/>
              </a:lnSpc>
            </a:pPr>
            <a:r>
              <a:rPr lang="en-US" sz="2000">
                <a:solidFill>
                  <a:srgbClr val="4F1F6A"/>
                </a:solidFill>
                <a:latin typeface="Open Sans"/>
              </a:rPr>
              <a:t>14 participants returned their post-event evaluation form. From those participants, all stated that the event broadened their knowledge and skills and helped them connect with others.</a:t>
            </a:r>
          </a:p>
        </p:txBody>
      </p:sp>
      <p:grpSp>
        <p:nvGrpSpPr>
          <p:cNvPr id="3" name="Group 3" descr="This picture shows a number of quotes and take away thoughts from the Creative and Wellbeing week in Barnsley, held in May 2022."/>
          <p:cNvGrpSpPr/>
          <p:nvPr/>
        </p:nvGrpSpPr>
        <p:grpSpPr>
          <a:xfrm>
            <a:off x="-1352095" y="3916799"/>
            <a:ext cx="20868084" cy="3608458"/>
            <a:chOff x="0" y="0"/>
            <a:chExt cx="5496121" cy="950376"/>
          </a:xfrm>
        </p:grpSpPr>
        <p:sp>
          <p:nvSpPr>
            <p:cNvPr id="4" name="Freeform 4"/>
            <p:cNvSpPr/>
            <p:nvPr/>
          </p:nvSpPr>
          <p:spPr>
            <a:xfrm>
              <a:off x="0" y="0"/>
              <a:ext cx="5496121" cy="950376"/>
            </a:xfrm>
            <a:custGeom>
              <a:avLst/>
              <a:gdLst/>
              <a:ahLst/>
              <a:cxnLst/>
              <a:rect l="l" t="t" r="r" b="b"/>
              <a:pathLst>
                <a:path w="5496121" h="950376">
                  <a:moveTo>
                    <a:pt x="0" y="0"/>
                  </a:moveTo>
                  <a:lnTo>
                    <a:pt x="5496121" y="0"/>
                  </a:lnTo>
                  <a:lnTo>
                    <a:pt x="5496121" y="950376"/>
                  </a:lnTo>
                  <a:lnTo>
                    <a:pt x="0" y="950376"/>
                  </a:lnTo>
                  <a:close/>
                </a:path>
              </a:pathLst>
            </a:custGeom>
            <a:solidFill>
              <a:srgbClr val="FFDE13">
                <a:alpha val="29804"/>
              </a:srgbClr>
            </a:solidFill>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366"/>
                </a:lnSpc>
              </a:pPr>
              <a:endParaRPr/>
            </a:p>
          </p:txBody>
        </p:sp>
      </p:grpSp>
      <p:sp>
        <p:nvSpPr>
          <p:cNvPr id="8" name="TextBox 8"/>
          <p:cNvSpPr txBox="1"/>
          <p:nvPr/>
        </p:nvSpPr>
        <p:spPr>
          <a:xfrm>
            <a:off x="1143000" y="3778370"/>
            <a:ext cx="7762436" cy="4578350"/>
          </a:xfrm>
          <a:prstGeom prst="rect">
            <a:avLst/>
          </a:prstGeom>
        </p:spPr>
        <p:txBody>
          <a:bodyPr lIns="0" tIns="0" rIns="0" bIns="0" rtlCol="0" anchor="t">
            <a:spAutoFit/>
          </a:bodyPr>
          <a:lstStyle/>
          <a:p>
            <a:pPr>
              <a:lnSpc>
                <a:spcPts val="2800"/>
              </a:lnSpc>
            </a:pPr>
            <a:endParaRPr/>
          </a:p>
          <a:p>
            <a:pPr>
              <a:lnSpc>
                <a:spcPts val="2800"/>
              </a:lnSpc>
            </a:pPr>
            <a:r>
              <a:rPr lang="en-US" sz="2000">
                <a:solidFill>
                  <a:srgbClr val="4F1F6A"/>
                </a:solidFill>
                <a:latin typeface="Open Sans Bold"/>
              </a:rPr>
              <a:t>Take away thoughts:</a:t>
            </a:r>
          </a:p>
          <a:p>
            <a:pPr marL="431801" lvl="1" indent="-215900">
              <a:lnSpc>
                <a:spcPts val="2800"/>
              </a:lnSpc>
              <a:buFont typeface="Arial"/>
              <a:buChar char="•"/>
            </a:pPr>
            <a:r>
              <a:rPr lang="en-US" sz="2000">
                <a:solidFill>
                  <a:srgbClr val="4F1F6A"/>
                </a:solidFill>
                <a:latin typeface="Open Sans"/>
              </a:rPr>
              <a:t> "The value of creativity and the need to invest in it."</a:t>
            </a:r>
          </a:p>
          <a:p>
            <a:pPr marL="431801" lvl="1" indent="-215900">
              <a:lnSpc>
                <a:spcPts val="2800"/>
              </a:lnSpc>
              <a:buFont typeface="Arial"/>
              <a:buChar char="•"/>
            </a:pPr>
            <a:r>
              <a:rPr lang="en-US" sz="2000">
                <a:solidFill>
                  <a:srgbClr val="4F1F6A"/>
                </a:solidFill>
                <a:latin typeface="Open Sans"/>
              </a:rPr>
              <a:t>"The importance of creativity to wellbeing and the wealth of creativity in Barnsley."</a:t>
            </a:r>
          </a:p>
          <a:p>
            <a:pPr marL="431801" lvl="1" indent="-215900">
              <a:lnSpc>
                <a:spcPts val="2800"/>
              </a:lnSpc>
              <a:buFont typeface="Arial"/>
              <a:buChar char="•"/>
            </a:pPr>
            <a:r>
              <a:rPr lang="en-US" sz="2000">
                <a:solidFill>
                  <a:srgbClr val="4F1F6A"/>
                </a:solidFill>
                <a:latin typeface="Open Sans"/>
              </a:rPr>
              <a:t>"How creativity really can improve people’s wellbeing."</a:t>
            </a:r>
          </a:p>
          <a:p>
            <a:pPr marL="431801" lvl="1" indent="-215900">
              <a:lnSpc>
                <a:spcPts val="2800"/>
              </a:lnSpc>
              <a:buFont typeface="Arial"/>
              <a:buChar char="•"/>
            </a:pPr>
            <a:r>
              <a:rPr lang="en-US" sz="2000">
                <a:solidFill>
                  <a:srgbClr val="4F1F6A"/>
                </a:solidFill>
                <a:latin typeface="Open Sans"/>
              </a:rPr>
              <a:t>"It was really helpful for me to understand the level of cross sector commitment already in place across the MBC, and the volume of creative health work already happening in the area."</a:t>
            </a:r>
          </a:p>
          <a:p>
            <a:pPr>
              <a:lnSpc>
                <a:spcPts val="2800"/>
              </a:lnSpc>
            </a:pPr>
            <a:r>
              <a:rPr lang="en-US" sz="2000">
                <a:solidFill>
                  <a:srgbClr val="4F1F6A"/>
                </a:solidFill>
                <a:latin typeface="Open Sans"/>
              </a:rPr>
              <a:t> </a:t>
            </a:r>
          </a:p>
          <a:p>
            <a:pPr>
              <a:lnSpc>
                <a:spcPts val="2800"/>
              </a:lnSpc>
            </a:pPr>
            <a:endParaRPr lang="en-US" sz="2000">
              <a:solidFill>
                <a:srgbClr val="4F1F6A"/>
              </a:solidFill>
              <a:latin typeface="Open Sans"/>
            </a:endParaRPr>
          </a:p>
          <a:p>
            <a:pPr>
              <a:lnSpc>
                <a:spcPts val="2800"/>
              </a:lnSpc>
            </a:pPr>
            <a:endParaRPr lang="en-US" sz="2000">
              <a:solidFill>
                <a:srgbClr val="4F1F6A"/>
              </a:solidFill>
              <a:latin typeface="Open Sans"/>
            </a:endParaRPr>
          </a:p>
        </p:txBody>
      </p:sp>
      <p:pic>
        <p:nvPicPr>
          <p:cNvPr id="6" name="Picture 6" descr="The picture shows a table covered with materials used to make creative art that was part of one of the activities during the Creative and Wellbeing week."/>
          <p:cNvPicPr>
            <a:picLocks noChangeAspect="1"/>
          </p:cNvPicPr>
          <p:nvPr/>
        </p:nvPicPr>
        <p:blipFill>
          <a:blip r:embed="rId2"/>
          <a:srcRect/>
          <a:stretch>
            <a:fillRect/>
          </a:stretch>
        </p:blipFill>
        <p:spPr>
          <a:xfrm>
            <a:off x="9333095" y="3825995"/>
            <a:ext cx="8223704" cy="5286667"/>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7046841">
            <a:off x="16530038" y="-477352"/>
            <a:ext cx="5971904" cy="5882326"/>
          </a:xfrm>
          <a:prstGeom prst="rect">
            <a:avLst/>
          </a:prstGeom>
        </p:spPr>
      </p:pic>
      <p:pic>
        <p:nvPicPr>
          <p:cNvPr id="9" name="Picture 9">
            <a:extLs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a:xfrm rot="-722964">
            <a:off x="16583726" y="-2398079"/>
            <a:ext cx="11072613" cy="58823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a:spLocks noGrp="1"/>
          </p:cNvSpPr>
          <p:nvPr>
            <p:ph type="title" idx="4294967295"/>
          </p:nvPr>
        </p:nvSpPr>
        <p:spPr>
          <a:xfrm>
            <a:off x="1066800" y="-640556"/>
            <a:ext cx="14620577" cy="21386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119"/>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ts val="8119"/>
              </a:lnSpc>
              <a:spcBef>
                <a:spcPts val="0"/>
              </a:spcBef>
              <a:spcAft>
                <a:spcPts val="0"/>
              </a:spcAft>
              <a:buClrTx/>
              <a:buSzTx/>
              <a:buFontTx/>
              <a:buNone/>
              <a:tabLst/>
              <a:defRPr/>
            </a:pPr>
            <a:r>
              <a:rPr kumimoji="0" lang="en-GB" sz="5799" b="0" i="0" u="none" strike="noStrike" kern="1200" cap="none" spc="0" normalizeH="0" baseline="0" noProof="0" dirty="0">
                <a:ln>
                  <a:noFill/>
                </a:ln>
                <a:solidFill>
                  <a:srgbClr val="4F1F6A"/>
                </a:solidFill>
                <a:effectLst/>
                <a:uLnTx/>
                <a:uFillTx/>
                <a:latin typeface="Volte 1"/>
                <a:ea typeface="+mn-ea"/>
                <a:cs typeface="+mn-cs"/>
              </a:rPr>
              <a:t>Creativity and Wellbeing Week activities </a:t>
            </a:r>
          </a:p>
        </p:txBody>
      </p:sp>
      <p:sp>
        <p:nvSpPr>
          <p:cNvPr id="7" name="TextBox 7"/>
          <p:cNvSpPr txBox="1"/>
          <p:nvPr/>
        </p:nvSpPr>
        <p:spPr>
          <a:xfrm>
            <a:off x="1143000" y="1160368"/>
            <a:ext cx="14620577" cy="1406525"/>
          </a:xfrm>
          <a:prstGeom prst="rect">
            <a:avLst/>
          </a:prstGeom>
        </p:spPr>
        <p:txBody>
          <a:bodyPr lIns="0" tIns="0" rIns="0" bIns="0" rtlCol="0" anchor="t">
            <a:spAutoFit/>
          </a:bodyPr>
          <a:lstStyle/>
          <a:p>
            <a:pPr>
              <a:lnSpc>
                <a:spcPts val="2800"/>
              </a:lnSpc>
            </a:pPr>
            <a:endParaRPr/>
          </a:p>
          <a:p>
            <a:pPr>
              <a:lnSpc>
                <a:spcPts val="2800"/>
              </a:lnSpc>
            </a:pPr>
            <a:r>
              <a:rPr lang="en-US" sz="2000">
                <a:solidFill>
                  <a:srgbClr val="4F1F6A"/>
                </a:solidFill>
                <a:latin typeface="Open Sans"/>
              </a:rPr>
              <a:t>Working with our key partners, we developed a creativity and wellbeing programme providing access to a full range of creative activity opportunities across the borough during Creativity and Wellbeing Week. </a:t>
            </a:r>
          </a:p>
          <a:p>
            <a:pPr>
              <a:lnSpc>
                <a:spcPts val="2800"/>
              </a:lnSpc>
            </a:pPr>
            <a:endParaRPr lang="en-US" sz="2000">
              <a:solidFill>
                <a:srgbClr val="4F1F6A"/>
              </a:solidFill>
              <a:latin typeface="Open Sans"/>
            </a:endParaRPr>
          </a:p>
        </p:txBody>
      </p:sp>
      <p:grpSp>
        <p:nvGrpSpPr>
          <p:cNvPr id="9" name="Group 9" descr="This diagram shows comments from people who attended the Glassworks Exhibition in Barnsley called Casting Characters during the Creativity and Wellbeing week."/>
          <p:cNvGrpSpPr/>
          <p:nvPr/>
        </p:nvGrpSpPr>
        <p:grpSpPr>
          <a:xfrm>
            <a:off x="885825" y="3032129"/>
            <a:ext cx="7348389" cy="3437199"/>
            <a:chOff x="0" y="0"/>
            <a:chExt cx="1935378" cy="905271"/>
          </a:xfrm>
        </p:grpSpPr>
        <p:sp>
          <p:nvSpPr>
            <p:cNvPr id="10" name="Freeform 10"/>
            <p:cNvSpPr/>
            <p:nvPr/>
          </p:nvSpPr>
          <p:spPr>
            <a:xfrm>
              <a:off x="0" y="0"/>
              <a:ext cx="1935378" cy="905271"/>
            </a:xfrm>
            <a:custGeom>
              <a:avLst/>
              <a:gdLst/>
              <a:ahLst/>
              <a:cxnLst/>
              <a:rect l="l" t="t" r="r" b="b"/>
              <a:pathLst>
                <a:path w="1935378" h="905271">
                  <a:moveTo>
                    <a:pt x="0" y="0"/>
                  </a:moveTo>
                  <a:lnTo>
                    <a:pt x="1935378" y="0"/>
                  </a:lnTo>
                  <a:lnTo>
                    <a:pt x="1935378" y="905271"/>
                  </a:lnTo>
                  <a:lnTo>
                    <a:pt x="0" y="905271"/>
                  </a:lnTo>
                  <a:close/>
                </a:path>
              </a:pathLst>
            </a:custGeom>
            <a:solidFill>
              <a:srgbClr val="FFDE13">
                <a:alpha val="29804"/>
              </a:srgbClr>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366"/>
                </a:lnSpc>
              </a:pPr>
              <a:endParaRPr/>
            </a:p>
          </p:txBody>
        </p:sp>
      </p:grpSp>
      <p:sp>
        <p:nvSpPr>
          <p:cNvPr id="15" name="TextBox 15"/>
          <p:cNvSpPr txBox="1"/>
          <p:nvPr/>
        </p:nvSpPr>
        <p:spPr>
          <a:xfrm>
            <a:off x="1171575" y="2416186"/>
            <a:ext cx="7234089" cy="4578350"/>
          </a:xfrm>
          <a:prstGeom prst="rect">
            <a:avLst/>
          </a:prstGeom>
        </p:spPr>
        <p:txBody>
          <a:bodyPr lIns="0" tIns="0" rIns="0" bIns="0" rtlCol="0" anchor="t">
            <a:spAutoFit/>
          </a:bodyPr>
          <a:lstStyle/>
          <a:p>
            <a:pPr>
              <a:lnSpc>
                <a:spcPts val="2800"/>
              </a:lnSpc>
            </a:pPr>
            <a:r>
              <a:rPr lang="en-US" sz="2000">
                <a:solidFill>
                  <a:srgbClr val="4F1F6A"/>
                </a:solidFill>
                <a:latin typeface="Open Sans"/>
              </a:rPr>
              <a:t>Feedback from a selection of activities:</a:t>
            </a:r>
          </a:p>
          <a:p>
            <a:pPr>
              <a:lnSpc>
                <a:spcPts val="2800"/>
              </a:lnSpc>
            </a:pPr>
            <a:r>
              <a:rPr lang="en-US" sz="2000">
                <a:solidFill>
                  <a:srgbClr val="4F1F6A"/>
                </a:solidFill>
                <a:latin typeface="Open Sans"/>
              </a:rPr>
              <a:t> </a:t>
            </a:r>
          </a:p>
          <a:p>
            <a:pPr>
              <a:lnSpc>
                <a:spcPts val="2800"/>
              </a:lnSpc>
            </a:pPr>
            <a:r>
              <a:rPr lang="en-US" sz="2000">
                <a:solidFill>
                  <a:srgbClr val="4F1F6A"/>
                </a:solidFill>
                <a:latin typeface="Open Sans Bold"/>
              </a:rPr>
              <a:t>Glass works exhibition “Casting Characters” – 953 visitors to the venue, 272 visitors to the website.  </a:t>
            </a:r>
          </a:p>
          <a:p>
            <a:pPr>
              <a:lnSpc>
                <a:spcPts val="2800"/>
              </a:lnSpc>
            </a:pPr>
            <a:r>
              <a:rPr lang="en-US" sz="2000">
                <a:solidFill>
                  <a:srgbClr val="4F1F6A"/>
                </a:solidFill>
                <a:latin typeface="Open Sans"/>
              </a:rPr>
              <a:t> </a:t>
            </a:r>
          </a:p>
          <a:p>
            <a:pPr>
              <a:lnSpc>
                <a:spcPts val="2800"/>
              </a:lnSpc>
            </a:pPr>
            <a:r>
              <a:rPr lang="en-US" sz="2000">
                <a:solidFill>
                  <a:srgbClr val="4F1F6A"/>
                </a:solidFill>
                <a:latin typeface="Open Sans"/>
              </a:rPr>
              <a:t>Comments:  </a:t>
            </a:r>
          </a:p>
          <a:p>
            <a:pPr marL="431801" lvl="1" indent="-215900">
              <a:lnSpc>
                <a:spcPts val="2800"/>
              </a:lnSpc>
              <a:buFont typeface="Arial"/>
              <a:buChar char="•"/>
            </a:pPr>
            <a:r>
              <a:rPr lang="en-US" sz="2000">
                <a:solidFill>
                  <a:srgbClr val="4F1F6A"/>
                </a:solidFill>
                <a:latin typeface="Open Sans"/>
              </a:rPr>
              <a:t>“Always wanted to see the Eric Morecambe statue and now I have it has really made my day”. </a:t>
            </a:r>
          </a:p>
          <a:p>
            <a:pPr marL="431801" lvl="1" indent="-215900">
              <a:lnSpc>
                <a:spcPts val="2800"/>
              </a:lnSpc>
              <a:buFont typeface="Arial"/>
              <a:buChar char="•"/>
            </a:pPr>
            <a:r>
              <a:rPr lang="en-US" sz="2000">
                <a:solidFill>
                  <a:srgbClr val="4F1F6A"/>
                </a:solidFill>
                <a:latin typeface="Open Sans"/>
              </a:rPr>
              <a:t>“It’s really cheered me up”. </a:t>
            </a:r>
          </a:p>
          <a:p>
            <a:pPr marL="431801" lvl="1" indent="-215900">
              <a:lnSpc>
                <a:spcPts val="2800"/>
              </a:lnSpc>
              <a:buFont typeface="Arial"/>
              <a:buChar char="•"/>
            </a:pPr>
            <a:r>
              <a:rPr lang="en-US" sz="2000">
                <a:solidFill>
                  <a:srgbClr val="4F1F6A"/>
                </a:solidFill>
                <a:latin typeface="Open Sans"/>
              </a:rPr>
              <a:t>“They should call it Hall of smiles as you can’t help but smile when you walk in”. </a:t>
            </a:r>
          </a:p>
          <a:p>
            <a:pPr>
              <a:lnSpc>
                <a:spcPts val="2800"/>
              </a:lnSpc>
            </a:pPr>
            <a:endParaRPr lang="en-US" sz="2000">
              <a:solidFill>
                <a:srgbClr val="4F1F6A"/>
              </a:solidFill>
              <a:latin typeface="Open Sans"/>
            </a:endParaRPr>
          </a:p>
          <a:p>
            <a:pPr>
              <a:lnSpc>
                <a:spcPts val="2800"/>
              </a:lnSpc>
            </a:pPr>
            <a:endParaRPr lang="en-US" sz="2000">
              <a:solidFill>
                <a:srgbClr val="4F1F6A"/>
              </a:solidFill>
              <a:latin typeface="Open Sans"/>
            </a:endParaRPr>
          </a:p>
        </p:txBody>
      </p:sp>
      <p:grpSp>
        <p:nvGrpSpPr>
          <p:cNvPr id="12" name="Group 12" descr="This diagram has comments from the Slazenger Exhibition which took place during the Creativity and Wellbeing week."/>
          <p:cNvGrpSpPr/>
          <p:nvPr/>
        </p:nvGrpSpPr>
        <p:grpSpPr>
          <a:xfrm>
            <a:off x="885825" y="6700133"/>
            <a:ext cx="7348389" cy="2453403"/>
            <a:chOff x="0" y="0"/>
            <a:chExt cx="1935378" cy="646164"/>
          </a:xfrm>
        </p:grpSpPr>
        <p:sp>
          <p:nvSpPr>
            <p:cNvPr id="13" name="Freeform 13"/>
            <p:cNvSpPr/>
            <p:nvPr/>
          </p:nvSpPr>
          <p:spPr>
            <a:xfrm>
              <a:off x="0" y="0"/>
              <a:ext cx="1935378" cy="646164"/>
            </a:xfrm>
            <a:custGeom>
              <a:avLst/>
              <a:gdLst/>
              <a:ahLst/>
              <a:cxnLst/>
              <a:rect l="l" t="t" r="r" b="b"/>
              <a:pathLst>
                <a:path w="1935378" h="646164">
                  <a:moveTo>
                    <a:pt x="0" y="0"/>
                  </a:moveTo>
                  <a:lnTo>
                    <a:pt x="1935378" y="0"/>
                  </a:lnTo>
                  <a:lnTo>
                    <a:pt x="1935378" y="646164"/>
                  </a:lnTo>
                  <a:lnTo>
                    <a:pt x="0" y="646164"/>
                  </a:lnTo>
                  <a:close/>
                </a:path>
              </a:pathLst>
            </a:custGeom>
            <a:solidFill>
              <a:srgbClr val="FFDE13">
                <a:alpha val="29804"/>
              </a:srgbClr>
            </a:solidFill>
          </p:spPr>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2366"/>
                </a:lnSpc>
              </a:pPr>
              <a:endParaRPr/>
            </a:p>
          </p:txBody>
        </p:sp>
      </p:grpSp>
      <p:sp>
        <p:nvSpPr>
          <p:cNvPr id="16" name="TextBox 16"/>
          <p:cNvSpPr txBox="1"/>
          <p:nvPr/>
        </p:nvSpPr>
        <p:spPr>
          <a:xfrm>
            <a:off x="1143000" y="6946911"/>
            <a:ext cx="6716227" cy="2111375"/>
          </a:xfrm>
          <a:prstGeom prst="rect">
            <a:avLst/>
          </a:prstGeom>
        </p:spPr>
        <p:txBody>
          <a:bodyPr lIns="0" tIns="0" rIns="0" bIns="0" rtlCol="0" anchor="t">
            <a:spAutoFit/>
          </a:bodyPr>
          <a:lstStyle/>
          <a:p>
            <a:pPr>
              <a:lnSpc>
                <a:spcPts val="2800"/>
              </a:lnSpc>
            </a:pPr>
            <a:r>
              <a:rPr lang="en-US" sz="2000">
                <a:solidFill>
                  <a:srgbClr val="4F1F6A"/>
                </a:solidFill>
                <a:latin typeface="Open Sans Bold"/>
              </a:rPr>
              <a:t>Slazenger exhibition – 305 visitors during the week, 211 – visitors to the website  </a:t>
            </a:r>
          </a:p>
          <a:p>
            <a:pPr>
              <a:lnSpc>
                <a:spcPts val="2800"/>
              </a:lnSpc>
            </a:pPr>
            <a:r>
              <a:rPr lang="en-US" sz="2000">
                <a:solidFill>
                  <a:srgbClr val="4F1F6A"/>
                </a:solidFill>
                <a:latin typeface="Open Sans"/>
              </a:rPr>
              <a:t> </a:t>
            </a:r>
          </a:p>
          <a:p>
            <a:pPr>
              <a:lnSpc>
                <a:spcPts val="2800"/>
              </a:lnSpc>
            </a:pPr>
            <a:r>
              <a:rPr lang="en-US" sz="2000">
                <a:solidFill>
                  <a:srgbClr val="4F1F6A"/>
                </a:solidFill>
                <a:latin typeface="Open Sans"/>
              </a:rPr>
              <a:t>Comments:  </a:t>
            </a:r>
          </a:p>
          <a:p>
            <a:pPr marL="431801" lvl="1" indent="-215900">
              <a:lnSpc>
                <a:spcPts val="2800"/>
              </a:lnSpc>
              <a:buFont typeface="Arial"/>
              <a:buChar char="•"/>
            </a:pPr>
            <a:r>
              <a:rPr lang="en-US" sz="2000">
                <a:solidFill>
                  <a:srgbClr val="4F1F6A"/>
                </a:solidFill>
                <a:latin typeface="Open Sans"/>
              </a:rPr>
              <a:t>"Really enjoyable exhibition."</a:t>
            </a:r>
          </a:p>
          <a:p>
            <a:pPr>
              <a:lnSpc>
                <a:spcPts val="2800"/>
              </a:lnSpc>
            </a:pPr>
            <a:endParaRPr lang="en-US" sz="2000">
              <a:solidFill>
                <a:srgbClr val="4F1F6A"/>
              </a:solidFill>
              <a:latin typeface="Open Sans"/>
            </a:endParaRPr>
          </a:p>
        </p:txBody>
      </p:sp>
      <p:grpSp>
        <p:nvGrpSpPr>
          <p:cNvPr id="2" name="Group 2" descr="This diagram has comments from people who attended the Discovery Trail at Cannon Hall Museum during the Creative and Wellbeing week."/>
          <p:cNvGrpSpPr/>
          <p:nvPr/>
        </p:nvGrpSpPr>
        <p:grpSpPr>
          <a:xfrm>
            <a:off x="8453289" y="3032129"/>
            <a:ext cx="8474075" cy="4894705"/>
            <a:chOff x="0" y="0"/>
            <a:chExt cx="2231855" cy="1289140"/>
          </a:xfrm>
        </p:grpSpPr>
        <p:sp>
          <p:nvSpPr>
            <p:cNvPr id="3" name="Freeform 3"/>
            <p:cNvSpPr/>
            <p:nvPr/>
          </p:nvSpPr>
          <p:spPr>
            <a:xfrm>
              <a:off x="0" y="0"/>
              <a:ext cx="2231855" cy="1289140"/>
            </a:xfrm>
            <a:custGeom>
              <a:avLst/>
              <a:gdLst/>
              <a:ahLst/>
              <a:cxnLst/>
              <a:rect l="l" t="t" r="r" b="b"/>
              <a:pathLst>
                <a:path w="2231855" h="1289140">
                  <a:moveTo>
                    <a:pt x="0" y="0"/>
                  </a:moveTo>
                  <a:lnTo>
                    <a:pt x="2231855" y="0"/>
                  </a:lnTo>
                  <a:lnTo>
                    <a:pt x="2231855" y="1289140"/>
                  </a:lnTo>
                  <a:lnTo>
                    <a:pt x="0" y="1289140"/>
                  </a:lnTo>
                  <a:close/>
                </a:path>
              </a:pathLst>
            </a:custGeom>
            <a:solidFill>
              <a:srgbClr val="FFDE13">
                <a:alpha val="29804"/>
              </a:srgbClr>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366"/>
                </a:lnSpc>
              </a:pPr>
              <a:endParaRPr/>
            </a:p>
          </p:txBody>
        </p:sp>
      </p:grpSp>
      <p:sp>
        <p:nvSpPr>
          <p:cNvPr id="17" name="TextBox 17"/>
          <p:cNvSpPr txBox="1"/>
          <p:nvPr/>
        </p:nvSpPr>
        <p:spPr>
          <a:xfrm>
            <a:off x="8729508" y="3220034"/>
            <a:ext cx="7921636" cy="4930775"/>
          </a:xfrm>
          <a:prstGeom prst="rect">
            <a:avLst/>
          </a:prstGeom>
        </p:spPr>
        <p:txBody>
          <a:bodyPr lIns="0" tIns="0" rIns="0" bIns="0" rtlCol="0" anchor="t">
            <a:spAutoFit/>
          </a:bodyPr>
          <a:lstStyle/>
          <a:p>
            <a:pPr>
              <a:lnSpc>
                <a:spcPts val="2800"/>
              </a:lnSpc>
            </a:pPr>
            <a:r>
              <a:rPr lang="en-US" sz="2000">
                <a:solidFill>
                  <a:srgbClr val="4F1F6A"/>
                </a:solidFill>
                <a:latin typeface="Open Sans Bold"/>
              </a:rPr>
              <a:t>Discovery trail at Cannon Hall Museum, Park &amp; Gardens - 266 visitors to the website  </a:t>
            </a:r>
          </a:p>
          <a:p>
            <a:pPr>
              <a:lnSpc>
                <a:spcPts val="2800"/>
              </a:lnSpc>
            </a:pPr>
            <a:r>
              <a:rPr lang="en-US" sz="2000">
                <a:solidFill>
                  <a:srgbClr val="4F1F6A"/>
                </a:solidFill>
                <a:latin typeface="Open Sans"/>
              </a:rPr>
              <a:t> </a:t>
            </a:r>
          </a:p>
          <a:p>
            <a:pPr>
              <a:lnSpc>
                <a:spcPts val="2800"/>
              </a:lnSpc>
            </a:pPr>
            <a:r>
              <a:rPr lang="en-US" sz="2000">
                <a:solidFill>
                  <a:srgbClr val="4F1F6A"/>
                </a:solidFill>
                <a:latin typeface="Open Sans"/>
              </a:rPr>
              <a:t> Comments:</a:t>
            </a:r>
          </a:p>
          <a:p>
            <a:pPr marL="431801" lvl="1" indent="-215900">
              <a:lnSpc>
                <a:spcPts val="2800"/>
              </a:lnSpc>
              <a:buFont typeface="Arial"/>
              <a:buChar char="•"/>
            </a:pPr>
            <a:r>
              <a:rPr lang="en-US" sz="2000">
                <a:solidFill>
                  <a:srgbClr val="4F1F6A"/>
                </a:solidFill>
                <a:latin typeface="Open Sans"/>
              </a:rPr>
              <a:t>"We love this trail with our children. Excitement at every turn."</a:t>
            </a:r>
          </a:p>
          <a:p>
            <a:pPr marL="431801" lvl="1" indent="-215900">
              <a:lnSpc>
                <a:spcPts val="2800"/>
              </a:lnSpc>
              <a:buFont typeface="Arial"/>
              <a:buChar char="•"/>
            </a:pPr>
            <a:r>
              <a:rPr lang="en-US" sz="2000">
                <a:solidFill>
                  <a:srgbClr val="4F1F6A"/>
                </a:solidFill>
                <a:latin typeface="Open Sans"/>
              </a:rPr>
              <a:t>"We started the trail and found that a monster was on the loose before going in search of it. There were little woodland activities along the route which the children loved. We also took our buckets with us to collect any natural treasures we could find along the way, it encouraged lots of talk about what we found and if it would fit in our buckets. #lovebeingoutdoors #natureplay #exploringnaturewithchildren #woodlandtrail."</a:t>
            </a:r>
          </a:p>
          <a:p>
            <a:pPr>
              <a:lnSpc>
                <a:spcPts val="2800"/>
              </a:lnSpc>
            </a:pPr>
            <a:endParaRPr lang="en-US" sz="2000">
              <a:solidFill>
                <a:srgbClr val="4F1F6A"/>
              </a:solidFill>
              <a:latin typeface="Open Sans"/>
            </a:endParaRPr>
          </a:p>
          <a:p>
            <a:pPr>
              <a:lnSpc>
                <a:spcPts val="2800"/>
              </a:lnSpc>
            </a:pPr>
            <a:endParaRPr lang="en-US" sz="2000">
              <a:solidFill>
                <a:srgbClr val="4F1F6A"/>
              </a:solidFill>
              <a:latin typeface="Open Sans"/>
            </a:endParaRPr>
          </a:p>
        </p:txBody>
      </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rot="7046841">
            <a:off x="16530038" y="-477352"/>
            <a:ext cx="5971904" cy="5882326"/>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722964">
            <a:off x="16583726" y="-2398079"/>
            <a:ext cx="11072613" cy="58823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a:spLocks noGrp="1"/>
          </p:cNvSpPr>
          <p:nvPr>
            <p:ph type="title" idx="4294967295"/>
          </p:nvPr>
        </p:nvSpPr>
        <p:spPr>
          <a:xfrm>
            <a:off x="1066800" y="-640556"/>
            <a:ext cx="14620577" cy="21386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119"/>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ts val="8119"/>
              </a:lnSpc>
              <a:spcBef>
                <a:spcPts val="0"/>
              </a:spcBef>
              <a:spcAft>
                <a:spcPts val="0"/>
              </a:spcAft>
              <a:buClrTx/>
              <a:buSzTx/>
              <a:buFontTx/>
              <a:buNone/>
              <a:tabLst/>
              <a:defRPr/>
            </a:pPr>
            <a:r>
              <a:rPr kumimoji="0" lang="en-GB" sz="5799" b="0" i="0" u="none" strike="noStrike" kern="1200" cap="none" spc="0" normalizeH="0" baseline="0" noProof="0" dirty="0">
                <a:ln>
                  <a:noFill/>
                </a:ln>
                <a:solidFill>
                  <a:srgbClr val="4F1F6A"/>
                </a:solidFill>
                <a:effectLst/>
                <a:uLnTx/>
                <a:uFillTx/>
                <a:latin typeface="Volte 1"/>
                <a:ea typeface="+mn-ea"/>
                <a:cs typeface="+mn-cs"/>
              </a:rPr>
              <a:t>Creativity and Wellbeing Week activities  </a:t>
            </a:r>
          </a:p>
        </p:txBody>
      </p:sp>
      <p:grpSp>
        <p:nvGrpSpPr>
          <p:cNvPr id="8" name="Group 8" descr="This diagram describes the mindful walking event held at Wentworth Castle Gardens and the comments from people who took part on the 18th May."/>
          <p:cNvGrpSpPr/>
          <p:nvPr/>
        </p:nvGrpSpPr>
        <p:grpSpPr>
          <a:xfrm>
            <a:off x="746125" y="2263786"/>
            <a:ext cx="7860452" cy="5436137"/>
            <a:chOff x="0" y="0"/>
            <a:chExt cx="2070242" cy="1431740"/>
          </a:xfrm>
        </p:grpSpPr>
        <p:sp>
          <p:nvSpPr>
            <p:cNvPr id="9" name="Freeform 9"/>
            <p:cNvSpPr/>
            <p:nvPr/>
          </p:nvSpPr>
          <p:spPr>
            <a:xfrm>
              <a:off x="0" y="0"/>
              <a:ext cx="2070242" cy="1431740"/>
            </a:xfrm>
            <a:custGeom>
              <a:avLst/>
              <a:gdLst/>
              <a:ahLst/>
              <a:cxnLst/>
              <a:rect l="l" t="t" r="r" b="b"/>
              <a:pathLst>
                <a:path w="2070242" h="1431740">
                  <a:moveTo>
                    <a:pt x="0" y="0"/>
                  </a:moveTo>
                  <a:lnTo>
                    <a:pt x="2070242" y="0"/>
                  </a:lnTo>
                  <a:lnTo>
                    <a:pt x="2070242" y="1431740"/>
                  </a:lnTo>
                  <a:lnTo>
                    <a:pt x="0" y="1431740"/>
                  </a:lnTo>
                  <a:close/>
                </a:path>
              </a:pathLst>
            </a:custGeom>
            <a:solidFill>
              <a:srgbClr val="E4004B">
                <a:alpha val="29804"/>
              </a:srgbClr>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366"/>
                </a:lnSpc>
              </a:pPr>
              <a:endParaRPr/>
            </a:p>
          </p:txBody>
        </p:sp>
      </p:grpSp>
      <p:sp>
        <p:nvSpPr>
          <p:cNvPr id="11" name="TextBox 11"/>
          <p:cNvSpPr txBox="1"/>
          <p:nvPr/>
        </p:nvSpPr>
        <p:spPr>
          <a:xfrm>
            <a:off x="1143000" y="1724698"/>
            <a:ext cx="7234089" cy="6692900"/>
          </a:xfrm>
          <a:prstGeom prst="rect">
            <a:avLst/>
          </a:prstGeom>
        </p:spPr>
        <p:txBody>
          <a:bodyPr lIns="0" tIns="0" rIns="0" bIns="0" rtlCol="0" anchor="t">
            <a:spAutoFit/>
          </a:bodyPr>
          <a:lstStyle/>
          <a:p>
            <a:pPr>
              <a:lnSpc>
                <a:spcPts val="2800"/>
              </a:lnSpc>
            </a:pPr>
            <a:r>
              <a:rPr lang="en-US" sz="2000">
                <a:solidFill>
                  <a:srgbClr val="4F1F6A"/>
                </a:solidFill>
                <a:latin typeface="Open Sans"/>
              </a:rPr>
              <a:t>Feedback from a selection of activities:</a:t>
            </a:r>
          </a:p>
          <a:p>
            <a:pPr>
              <a:lnSpc>
                <a:spcPts val="2800"/>
              </a:lnSpc>
            </a:pPr>
            <a:r>
              <a:rPr lang="en-US" sz="2000">
                <a:solidFill>
                  <a:srgbClr val="4F1F6A"/>
                </a:solidFill>
                <a:latin typeface="Open Sans"/>
              </a:rPr>
              <a:t> </a:t>
            </a:r>
          </a:p>
          <a:p>
            <a:pPr>
              <a:lnSpc>
                <a:spcPts val="2800"/>
              </a:lnSpc>
            </a:pPr>
            <a:r>
              <a:rPr lang="en-US" sz="2000">
                <a:solidFill>
                  <a:srgbClr val="4F1F6A"/>
                </a:solidFill>
                <a:latin typeface="Open Sans Bold"/>
              </a:rPr>
              <a:t>Wentworth Castle Gardens </a:t>
            </a:r>
          </a:p>
          <a:p>
            <a:pPr>
              <a:lnSpc>
                <a:spcPts val="2800"/>
              </a:lnSpc>
            </a:pPr>
            <a:r>
              <a:rPr lang="en-US" sz="2000">
                <a:solidFill>
                  <a:srgbClr val="4F1F6A"/>
                </a:solidFill>
                <a:latin typeface="Open Sans"/>
              </a:rPr>
              <a:t>A Mindful Walking event at Wentworth Castle Gardens took place on Wednesday 18 May.  Seven participants took part, all of which were older people with physical and/or mental health needs. Comments:</a:t>
            </a:r>
          </a:p>
          <a:p>
            <a:pPr>
              <a:lnSpc>
                <a:spcPts val="2800"/>
              </a:lnSpc>
            </a:pPr>
            <a:endParaRPr lang="en-US" sz="2000">
              <a:solidFill>
                <a:srgbClr val="4F1F6A"/>
              </a:solidFill>
              <a:latin typeface="Open Sans"/>
            </a:endParaRPr>
          </a:p>
          <a:p>
            <a:pPr marL="431801" lvl="1" indent="-215900">
              <a:lnSpc>
                <a:spcPts val="2800"/>
              </a:lnSpc>
              <a:buFont typeface="Arial"/>
              <a:buChar char="•"/>
            </a:pPr>
            <a:r>
              <a:rPr lang="en-US" sz="2000">
                <a:solidFill>
                  <a:srgbClr val="4F1F6A"/>
                </a:solidFill>
                <a:latin typeface="Open Sans"/>
              </a:rPr>
              <a:t>“Perfect and peaceful. My mind feels at peace and calm. there should be more available. thank you.” </a:t>
            </a:r>
          </a:p>
          <a:p>
            <a:pPr marL="431801" lvl="1" indent="-215900">
              <a:lnSpc>
                <a:spcPts val="2800"/>
              </a:lnSpc>
              <a:buFont typeface="Arial"/>
              <a:buChar char="•"/>
            </a:pPr>
            <a:r>
              <a:rPr lang="en-US" sz="2000">
                <a:solidFill>
                  <a:srgbClr val="4F1F6A"/>
                </a:solidFill>
                <a:latin typeface="Open Sans"/>
              </a:rPr>
              <a:t>“For a person with a mind in turmoil. A worthwhile experience getting close to nature.” </a:t>
            </a:r>
          </a:p>
          <a:p>
            <a:pPr marL="431801" lvl="1" indent="-215900">
              <a:lnSpc>
                <a:spcPts val="2800"/>
              </a:lnSpc>
              <a:buFont typeface="Arial"/>
              <a:buChar char="•"/>
            </a:pPr>
            <a:r>
              <a:rPr lang="en-US" sz="2000">
                <a:solidFill>
                  <a:srgbClr val="4F1F6A"/>
                </a:solidFill>
                <a:latin typeface="Open Sans"/>
              </a:rPr>
              <a:t>“Calming. Brought me back to enjoyment of what is around me. So about being me.” </a:t>
            </a:r>
          </a:p>
          <a:p>
            <a:pPr marL="431801" lvl="1" indent="-215900">
              <a:lnSpc>
                <a:spcPts val="2800"/>
              </a:lnSpc>
              <a:buFont typeface="Arial"/>
              <a:buChar char="•"/>
            </a:pPr>
            <a:r>
              <a:rPr lang="en-US" sz="2000">
                <a:solidFill>
                  <a:srgbClr val="4F1F6A"/>
                </a:solidFill>
                <a:latin typeface="Open Sans"/>
              </a:rPr>
              <a:t>“A wonderful relaxing way to spend a morning in these beautiful gardens.” </a:t>
            </a:r>
          </a:p>
          <a:p>
            <a:pPr>
              <a:lnSpc>
                <a:spcPts val="2800"/>
              </a:lnSpc>
            </a:pPr>
            <a:endParaRPr lang="en-US" sz="2000">
              <a:solidFill>
                <a:srgbClr val="4F1F6A"/>
              </a:solidFill>
              <a:latin typeface="Open Sans"/>
            </a:endParaRPr>
          </a:p>
          <a:p>
            <a:pPr>
              <a:lnSpc>
                <a:spcPts val="2800"/>
              </a:lnSpc>
            </a:pPr>
            <a:endParaRPr lang="en-US" sz="2000">
              <a:solidFill>
                <a:srgbClr val="4F1F6A"/>
              </a:solidFill>
              <a:latin typeface="Open Sans"/>
            </a:endParaRPr>
          </a:p>
          <a:p>
            <a:pPr>
              <a:lnSpc>
                <a:spcPts val="2800"/>
              </a:lnSpc>
            </a:pPr>
            <a:endParaRPr lang="en-US" sz="2000">
              <a:solidFill>
                <a:srgbClr val="4F1F6A"/>
              </a:solidFill>
              <a:latin typeface="Open Sans"/>
            </a:endParaRPr>
          </a:p>
        </p:txBody>
      </p:sp>
      <p:grpSp>
        <p:nvGrpSpPr>
          <p:cNvPr id="2" name="Group 2" descr="This diagram has comments from people who attended the Creative Recovery Sculpture Garden and Live Arts Cafe event during the Creativity and Wellbeing week."/>
          <p:cNvGrpSpPr/>
          <p:nvPr/>
        </p:nvGrpSpPr>
        <p:grpSpPr>
          <a:xfrm>
            <a:off x="8870556" y="2263786"/>
            <a:ext cx="8388744" cy="6153812"/>
            <a:chOff x="0" y="0"/>
            <a:chExt cx="2209381" cy="1620757"/>
          </a:xfrm>
        </p:grpSpPr>
        <p:sp>
          <p:nvSpPr>
            <p:cNvPr id="3" name="Freeform 3"/>
            <p:cNvSpPr/>
            <p:nvPr/>
          </p:nvSpPr>
          <p:spPr>
            <a:xfrm>
              <a:off x="0" y="0"/>
              <a:ext cx="2209381" cy="1620757"/>
            </a:xfrm>
            <a:custGeom>
              <a:avLst/>
              <a:gdLst/>
              <a:ahLst/>
              <a:cxnLst/>
              <a:rect l="l" t="t" r="r" b="b"/>
              <a:pathLst>
                <a:path w="2209381" h="1620757">
                  <a:moveTo>
                    <a:pt x="0" y="0"/>
                  </a:moveTo>
                  <a:lnTo>
                    <a:pt x="2209381" y="0"/>
                  </a:lnTo>
                  <a:lnTo>
                    <a:pt x="2209381" y="1620757"/>
                  </a:lnTo>
                  <a:lnTo>
                    <a:pt x="0" y="1620757"/>
                  </a:lnTo>
                  <a:close/>
                </a:path>
              </a:pathLst>
            </a:custGeom>
            <a:solidFill>
              <a:srgbClr val="E4004B">
                <a:alpha val="29804"/>
              </a:srgbClr>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366"/>
                </a:lnSpc>
              </a:pPr>
              <a:endParaRPr/>
            </a:p>
          </p:txBody>
        </p:sp>
      </p:grpSp>
      <p:sp>
        <p:nvSpPr>
          <p:cNvPr id="12" name="TextBox 12"/>
          <p:cNvSpPr txBox="1"/>
          <p:nvPr/>
        </p:nvSpPr>
        <p:spPr>
          <a:xfrm>
            <a:off x="9163225" y="2416186"/>
            <a:ext cx="7803406" cy="7397750"/>
          </a:xfrm>
          <a:prstGeom prst="rect">
            <a:avLst/>
          </a:prstGeom>
        </p:spPr>
        <p:txBody>
          <a:bodyPr lIns="0" tIns="0" rIns="0" bIns="0" rtlCol="0" anchor="t">
            <a:spAutoFit/>
          </a:bodyPr>
          <a:lstStyle/>
          <a:p>
            <a:pPr>
              <a:lnSpc>
                <a:spcPts val="2800"/>
              </a:lnSpc>
            </a:pPr>
            <a:r>
              <a:rPr lang="en-US" sz="2000">
                <a:solidFill>
                  <a:srgbClr val="4F1F6A"/>
                </a:solidFill>
                <a:latin typeface="Open Sans Bold"/>
              </a:rPr>
              <a:t>Creative Recovery Sculpture Garden and Live Arts Café event</a:t>
            </a:r>
          </a:p>
          <a:p>
            <a:pPr>
              <a:lnSpc>
                <a:spcPts val="2800"/>
              </a:lnSpc>
            </a:pPr>
            <a:r>
              <a:rPr lang="en-US" sz="2000">
                <a:solidFill>
                  <a:srgbClr val="4F1F6A"/>
                </a:solidFill>
                <a:latin typeface="Open Sans"/>
              </a:rPr>
              <a:t>Over 50 people attended the afternoon event.</a:t>
            </a:r>
          </a:p>
          <a:p>
            <a:pPr>
              <a:lnSpc>
                <a:spcPts val="2800"/>
              </a:lnSpc>
            </a:pPr>
            <a:r>
              <a:rPr lang="en-US" sz="2000">
                <a:solidFill>
                  <a:srgbClr val="4F1F6A"/>
                </a:solidFill>
                <a:latin typeface="Open Sans"/>
              </a:rPr>
              <a:t> </a:t>
            </a:r>
          </a:p>
          <a:p>
            <a:pPr>
              <a:lnSpc>
                <a:spcPts val="2800"/>
              </a:lnSpc>
            </a:pPr>
            <a:r>
              <a:rPr lang="en-US" sz="2000">
                <a:solidFill>
                  <a:srgbClr val="4F1F6A"/>
                </a:solidFill>
                <a:latin typeface="Open Sans"/>
              </a:rPr>
              <a:t>Comments:</a:t>
            </a:r>
          </a:p>
          <a:p>
            <a:pPr>
              <a:lnSpc>
                <a:spcPts val="2800"/>
              </a:lnSpc>
            </a:pPr>
            <a:endParaRPr lang="en-US" sz="2000">
              <a:solidFill>
                <a:srgbClr val="4F1F6A"/>
              </a:solidFill>
              <a:latin typeface="Open Sans"/>
            </a:endParaRPr>
          </a:p>
          <a:p>
            <a:pPr marL="431801" lvl="1" indent="-215900">
              <a:lnSpc>
                <a:spcPts val="2800"/>
              </a:lnSpc>
              <a:buFont typeface="Arial"/>
              <a:buChar char="•"/>
            </a:pPr>
            <a:r>
              <a:rPr lang="en-US" sz="2000">
                <a:solidFill>
                  <a:srgbClr val="4F1F6A"/>
                </a:solidFill>
                <a:latin typeface="Open Sans"/>
              </a:rPr>
              <a:t>“Brilliant and relaxing” </a:t>
            </a:r>
          </a:p>
          <a:p>
            <a:pPr marL="431801" lvl="1" indent="-215900">
              <a:lnSpc>
                <a:spcPts val="2800"/>
              </a:lnSpc>
              <a:buFont typeface="Arial"/>
              <a:buChar char="•"/>
            </a:pPr>
            <a:r>
              <a:rPr lang="en-US" sz="2000">
                <a:solidFill>
                  <a:srgbClr val="4F1F6A"/>
                </a:solidFill>
                <a:latin typeface="Open Sans"/>
              </a:rPr>
              <a:t>“Immensely enjoyable”</a:t>
            </a:r>
          </a:p>
          <a:p>
            <a:pPr marL="431801" lvl="1" indent="-215900">
              <a:lnSpc>
                <a:spcPts val="2800"/>
              </a:lnSpc>
              <a:buFont typeface="Arial"/>
              <a:buChar char="•"/>
            </a:pPr>
            <a:r>
              <a:rPr lang="en-US" sz="2000">
                <a:solidFill>
                  <a:srgbClr val="4F1F6A"/>
                </a:solidFill>
                <a:latin typeface="Open Sans"/>
              </a:rPr>
              <a:t>“Enchanting”</a:t>
            </a:r>
          </a:p>
          <a:p>
            <a:pPr marL="431801" lvl="1" indent="-215900">
              <a:lnSpc>
                <a:spcPts val="2800"/>
              </a:lnSpc>
              <a:buFont typeface="Arial"/>
              <a:buChar char="•"/>
            </a:pPr>
            <a:r>
              <a:rPr lang="en-US" sz="2000">
                <a:solidFill>
                  <a:srgbClr val="4F1F6A"/>
                </a:solidFill>
                <a:latin typeface="Open Sans"/>
              </a:rPr>
              <a:t>Sharing in togetherness” </a:t>
            </a:r>
          </a:p>
          <a:p>
            <a:pPr marL="431801" lvl="1" indent="-215900">
              <a:lnSpc>
                <a:spcPts val="2800"/>
              </a:lnSpc>
              <a:buFont typeface="Arial"/>
              <a:buChar char="•"/>
            </a:pPr>
            <a:r>
              <a:rPr lang="en-US" sz="2000">
                <a:solidFill>
                  <a:srgbClr val="4F1F6A"/>
                </a:solidFill>
                <a:latin typeface="Open Sans"/>
              </a:rPr>
              <a:t>“Uplifting and joyful”</a:t>
            </a:r>
          </a:p>
          <a:p>
            <a:pPr marL="431801" lvl="1" indent="-215900">
              <a:lnSpc>
                <a:spcPts val="2800"/>
              </a:lnSpc>
              <a:buFont typeface="Arial"/>
              <a:buChar char="•"/>
            </a:pPr>
            <a:r>
              <a:rPr lang="en-US" sz="2000">
                <a:solidFill>
                  <a:srgbClr val="4F1F6A"/>
                </a:solidFill>
                <a:latin typeface="Open Sans"/>
              </a:rPr>
              <a:t>“Immersive absorption, being present, like being at a festival”</a:t>
            </a:r>
          </a:p>
          <a:p>
            <a:pPr marL="431801" lvl="1" indent="-215900">
              <a:lnSpc>
                <a:spcPts val="2800"/>
              </a:lnSpc>
              <a:buFont typeface="Arial"/>
              <a:buChar char="•"/>
            </a:pPr>
            <a:r>
              <a:rPr lang="en-US" sz="2000">
                <a:solidFill>
                  <a:srgbClr val="4F1F6A"/>
                </a:solidFill>
                <a:latin typeface="Open Sans"/>
              </a:rPr>
              <a:t>“Uplifting and spiritual”</a:t>
            </a:r>
          </a:p>
          <a:p>
            <a:pPr marL="431801" lvl="1" indent="-215900">
              <a:lnSpc>
                <a:spcPts val="2800"/>
              </a:lnSpc>
              <a:buFont typeface="Arial"/>
              <a:buChar char="•"/>
            </a:pPr>
            <a:r>
              <a:rPr lang="en-US" sz="2000">
                <a:solidFill>
                  <a:srgbClr val="4F1F6A"/>
                </a:solidFill>
                <a:latin typeface="Open Sans"/>
              </a:rPr>
              <a:t>“A great enjoyable day!”</a:t>
            </a:r>
          </a:p>
          <a:p>
            <a:pPr marL="431801" lvl="1" indent="-215900">
              <a:lnSpc>
                <a:spcPts val="2800"/>
              </a:lnSpc>
              <a:buFont typeface="Arial"/>
              <a:buChar char="•"/>
            </a:pPr>
            <a:r>
              <a:rPr lang="en-US" sz="2000">
                <a:solidFill>
                  <a:srgbClr val="4F1F6A"/>
                </a:solidFill>
                <a:latin typeface="Open Sans"/>
              </a:rPr>
              <a:t>“Community connection”</a:t>
            </a:r>
          </a:p>
          <a:p>
            <a:pPr marL="431801" lvl="1" indent="-215900">
              <a:lnSpc>
                <a:spcPts val="2800"/>
              </a:lnSpc>
              <a:buFont typeface="Arial"/>
              <a:buChar char="•"/>
            </a:pPr>
            <a:r>
              <a:rPr lang="en-US" sz="2000">
                <a:solidFill>
                  <a:srgbClr val="4F1F6A"/>
                </a:solidFill>
                <a:latin typeface="Open Sans"/>
              </a:rPr>
              <a:t>“Grateful”</a:t>
            </a:r>
          </a:p>
          <a:p>
            <a:pPr marL="431801" lvl="1" indent="-215900">
              <a:lnSpc>
                <a:spcPts val="2800"/>
              </a:lnSpc>
              <a:buFont typeface="Arial"/>
              <a:buChar char="•"/>
            </a:pPr>
            <a:r>
              <a:rPr lang="en-US" sz="2000">
                <a:solidFill>
                  <a:srgbClr val="4F1F6A"/>
                </a:solidFill>
                <a:latin typeface="Open Sans"/>
              </a:rPr>
              <a:t>“Happy days!”</a:t>
            </a:r>
          </a:p>
          <a:p>
            <a:pPr>
              <a:lnSpc>
                <a:spcPts val="2800"/>
              </a:lnSpc>
            </a:pPr>
            <a:endParaRPr lang="en-US" sz="2000">
              <a:solidFill>
                <a:srgbClr val="4F1F6A"/>
              </a:solidFill>
              <a:latin typeface="Open Sans"/>
            </a:endParaRPr>
          </a:p>
          <a:p>
            <a:pPr>
              <a:lnSpc>
                <a:spcPts val="2800"/>
              </a:lnSpc>
            </a:pPr>
            <a:endParaRPr lang="en-US" sz="2000">
              <a:solidFill>
                <a:srgbClr val="4F1F6A"/>
              </a:solidFill>
              <a:latin typeface="Open Sans"/>
            </a:endParaRPr>
          </a:p>
          <a:p>
            <a:pPr>
              <a:lnSpc>
                <a:spcPts val="2800"/>
              </a:lnSpc>
            </a:pPr>
            <a:endParaRPr lang="en-US" sz="2000">
              <a:solidFill>
                <a:srgbClr val="4F1F6A"/>
              </a:solidFill>
              <a:latin typeface="Open Sans"/>
            </a:endParaRPr>
          </a:p>
          <a:p>
            <a:pPr>
              <a:lnSpc>
                <a:spcPts val="2800"/>
              </a:lnSpc>
            </a:pPr>
            <a:endParaRPr lang="en-US" sz="2000">
              <a:solidFill>
                <a:srgbClr val="4F1F6A"/>
              </a:solidFill>
              <a:latin typeface="Open Sans"/>
            </a:endParaRPr>
          </a:p>
          <a:p>
            <a:pPr>
              <a:lnSpc>
                <a:spcPts val="2800"/>
              </a:lnSpc>
            </a:pPr>
            <a:endParaRPr lang="en-US" sz="2000">
              <a:solidFill>
                <a:srgbClr val="4F1F6A"/>
              </a:solidFill>
              <a:latin typeface="Open Sans"/>
            </a:endParaRPr>
          </a:p>
        </p:txBody>
      </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rot="7046841">
            <a:off x="16530038" y="-477352"/>
            <a:ext cx="5971904" cy="5882326"/>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722964">
            <a:off x="16583726" y="-2398079"/>
            <a:ext cx="11072613" cy="58823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1028700" y="637857"/>
            <a:ext cx="16116300" cy="21386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119"/>
              </a:lnSpc>
              <a:spcBef>
                <a:spcPts val="0"/>
              </a:spcBef>
              <a:spcAft>
                <a:spcPts val="0"/>
              </a:spcAft>
              <a:buClrTx/>
              <a:buSzTx/>
              <a:buFontTx/>
              <a:buNone/>
              <a:tabLst/>
              <a:defRPr/>
            </a:pPr>
            <a:r>
              <a:rPr kumimoji="0" lang="en-US" sz="5799" b="0" i="0" u="none" strike="noStrike" kern="1200" cap="none" spc="0" normalizeH="0" baseline="0" noProof="0" dirty="0">
                <a:ln>
                  <a:noFill/>
                </a:ln>
                <a:solidFill>
                  <a:srgbClr val="4F1F6A"/>
                </a:solidFill>
                <a:effectLst/>
                <a:uLnTx/>
                <a:uFillTx/>
                <a:latin typeface="Volte 1"/>
                <a:ea typeface="+mn-ea"/>
                <a:cs typeface="+mn-cs"/>
              </a:rPr>
              <a:t>Creativity and wellbeing strategic workshop</a:t>
            </a:r>
          </a:p>
          <a:p>
            <a:pPr marL="0" marR="0" lvl="0" indent="0" algn="l" defTabSz="914400" rtl="0" eaLnBrk="1" fontAlgn="auto" latinLnBrk="0" hangingPunct="1">
              <a:lnSpc>
                <a:spcPts val="8119"/>
              </a:lnSpc>
              <a:spcBef>
                <a:spcPts val="0"/>
              </a:spcBef>
              <a:spcAft>
                <a:spcPts val="0"/>
              </a:spcAft>
              <a:buClrTx/>
              <a:buSzTx/>
              <a:buFontTx/>
              <a:buNone/>
              <a:tabLst/>
              <a:defRPr/>
            </a:pPr>
            <a:endParaRPr kumimoji="0" lang="en-US" sz="5799" b="0" i="0" u="none" strike="noStrike" kern="1200" cap="none" spc="0" normalizeH="0" baseline="0" noProof="0" dirty="0">
              <a:ln>
                <a:noFill/>
              </a:ln>
              <a:solidFill>
                <a:srgbClr val="4F1F6A"/>
              </a:solidFill>
              <a:effectLst/>
              <a:uLnTx/>
              <a:uFillTx/>
              <a:latin typeface="Volte 1"/>
              <a:ea typeface="+mn-ea"/>
              <a:cs typeface="+mn-cs"/>
            </a:endParaRPr>
          </a:p>
        </p:txBody>
      </p:sp>
      <p:sp>
        <p:nvSpPr>
          <p:cNvPr id="5" name="TextBox 5"/>
          <p:cNvSpPr txBox="1"/>
          <p:nvPr/>
        </p:nvSpPr>
        <p:spPr>
          <a:xfrm>
            <a:off x="1143000" y="1835150"/>
            <a:ext cx="15548658" cy="2111375"/>
          </a:xfrm>
          <a:prstGeom prst="rect">
            <a:avLst/>
          </a:prstGeom>
        </p:spPr>
        <p:txBody>
          <a:bodyPr lIns="0" tIns="0" rIns="0" bIns="0" rtlCol="0" anchor="t">
            <a:spAutoFit/>
          </a:bodyPr>
          <a:lstStyle/>
          <a:p>
            <a:pPr>
              <a:lnSpc>
                <a:spcPts val="2800"/>
              </a:lnSpc>
            </a:pPr>
            <a:r>
              <a:rPr lang="en-US" sz="2000">
                <a:solidFill>
                  <a:srgbClr val="4F1F6A"/>
                </a:solidFill>
                <a:latin typeface="Open Sans"/>
              </a:rPr>
              <a:t>We commissioned an online workshop which was held on Thursday, 19 May, to bring together key leaders across health, care and creativity organisations. The event attracted 23 participants from health and social care, VCS and creative organisations. </a:t>
            </a:r>
          </a:p>
          <a:p>
            <a:pPr>
              <a:lnSpc>
                <a:spcPts val="2800"/>
              </a:lnSpc>
            </a:pPr>
            <a:endParaRPr lang="en-US" sz="2000">
              <a:solidFill>
                <a:srgbClr val="4F1F6A"/>
              </a:solidFill>
              <a:latin typeface="Open Sans"/>
            </a:endParaRPr>
          </a:p>
          <a:p>
            <a:pPr>
              <a:lnSpc>
                <a:spcPts val="2800"/>
              </a:lnSpc>
            </a:pPr>
            <a:r>
              <a:rPr lang="en-US" sz="2000">
                <a:solidFill>
                  <a:srgbClr val="4F1F6A"/>
                </a:solidFill>
                <a:latin typeface="Open Sans"/>
              </a:rPr>
              <a:t>Seven participants returned their evaluation forms with everyone stating that the event fulfilled its purpose of providing knowledge, skills, and opportunities to collaborate and share ideas.  </a:t>
            </a:r>
          </a:p>
          <a:p>
            <a:pPr>
              <a:lnSpc>
                <a:spcPts val="2800"/>
              </a:lnSpc>
            </a:pPr>
            <a:endParaRPr lang="en-US" sz="2000">
              <a:solidFill>
                <a:srgbClr val="4F1F6A"/>
              </a:solidFill>
              <a:latin typeface="Open Sans"/>
            </a:endParaRPr>
          </a:p>
        </p:txBody>
      </p:sp>
      <p:grpSp>
        <p:nvGrpSpPr>
          <p:cNvPr id="2" name="Group 2" descr="This diagram contains a number of review comments from the Creativity and Wellbeing Strategic workshop held on 19th May."/>
          <p:cNvGrpSpPr/>
          <p:nvPr/>
        </p:nvGrpSpPr>
        <p:grpSpPr>
          <a:xfrm>
            <a:off x="-2615436" y="4020923"/>
            <a:ext cx="23960085" cy="4077699"/>
            <a:chOff x="0" y="0"/>
            <a:chExt cx="6310475" cy="1073962"/>
          </a:xfrm>
        </p:grpSpPr>
        <p:sp>
          <p:nvSpPr>
            <p:cNvPr id="3" name="Freeform 3"/>
            <p:cNvSpPr/>
            <p:nvPr/>
          </p:nvSpPr>
          <p:spPr>
            <a:xfrm>
              <a:off x="0" y="0"/>
              <a:ext cx="6310475" cy="1073962"/>
            </a:xfrm>
            <a:custGeom>
              <a:avLst/>
              <a:gdLst/>
              <a:ahLst/>
              <a:cxnLst/>
              <a:rect l="l" t="t" r="r" b="b"/>
              <a:pathLst>
                <a:path w="6310475" h="1073962">
                  <a:moveTo>
                    <a:pt x="0" y="0"/>
                  </a:moveTo>
                  <a:lnTo>
                    <a:pt x="6310475" y="0"/>
                  </a:lnTo>
                  <a:lnTo>
                    <a:pt x="6310475" y="1073962"/>
                  </a:lnTo>
                  <a:lnTo>
                    <a:pt x="0" y="1073962"/>
                  </a:lnTo>
                  <a:close/>
                </a:path>
              </a:pathLst>
            </a:custGeom>
            <a:solidFill>
              <a:srgbClr val="FFDE13">
                <a:alpha val="29804"/>
              </a:srgbClr>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366"/>
                </a:lnSpc>
              </a:pPr>
              <a:endParaRPr/>
            </a:p>
          </p:txBody>
        </p:sp>
      </p:grpSp>
      <p:sp>
        <p:nvSpPr>
          <p:cNvPr id="10" name="TextBox 10"/>
          <p:cNvSpPr txBox="1"/>
          <p:nvPr/>
        </p:nvSpPr>
        <p:spPr>
          <a:xfrm>
            <a:off x="923925" y="3898900"/>
            <a:ext cx="6585103" cy="4578350"/>
          </a:xfrm>
          <a:prstGeom prst="rect">
            <a:avLst/>
          </a:prstGeom>
        </p:spPr>
        <p:txBody>
          <a:bodyPr lIns="0" tIns="0" rIns="0" bIns="0" rtlCol="0" anchor="t">
            <a:spAutoFit/>
          </a:bodyPr>
          <a:lstStyle/>
          <a:p>
            <a:pPr>
              <a:lnSpc>
                <a:spcPts val="2800"/>
              </a:lnSpc>
            </a:pPr>
            <a:endParaRPr/>
          </a:p>
          <a:p>
            <a:pPr>
              <a:lnSpc>
                <a:spcPts val="2800"/>
              </a:lnSpc>
            </a:pPr>
            <a:r>
              <a:rPr lang="en-US" sz="2000">
                <a:solidFill>
                  <a:srgbClr val="4F1F6A"/>
                </a:solidFill>
                <a:latin typeface="Open Sans Bold"/>
              </a:rPr>
              <a:t>Take away thoughts:</a:t>
            </a:r>
          </a:p>
          <a:p>
            <a:pPr marL="431801" lvl="1" indent="-215900">
              <a:lnSpc>
                <a:spcPts val="2800"/>
              </a:lnSpc>
              <a:buFont typeface="Arial"/>
              <a:buChar char="•"/>
            </a:pPr>
            <a:r>
              <a:rPr lang="en-US" sz="2000">
                <a:solidFill>
                  <a:srgbClr val="4F1F6A"/>
                </a:solidFill>
                <a:latin typeface="Open Sans"/>
              </a:rPr>
              <a:t>"There is collective thought on how to progress and people are keen to collaborate."</a:t>
            </a:r>
          </a:p>
          <a:p>
            <a:pPr marL="431801" lvl="1" indent="-215900">
              <a:lnSpc>
                <a:spcPts val="2800"/>
              </a:lnSpc>
              <a:buFont typeface="Arial"/>
              <a:buChar char="•"/>
            </a:pPr>
            <a:r>
              <a:rPr lang="en-US" sz="2000">
                <a:solidFill>
                  <a:srgbClr val="4F1F6A"/>
                </a:solidFill>
                <a:latin typeface="Open Sans"/>
              </a:rPr>
              <a:t>"Create more time and space for convening; always think about how conversations are going to lead to change and communicating next steps/opportunities."</a:t>
            </a:r>
          </a:p>
          <a:p>
            <a:pPr marL="431801" lvl="1" indent="-215900">
              <a:lnSpc>
                <a:spcPts val="2800"/>
              </a:lnSpc>
              <a:buFont typeface="Arial"/>
              <a:buChar char="•"/>
            </a:pPr>
            <a:r>
              <a:rPr lang="en-US" sz="2000">
                <a:solidFill>
                  <a:srgbClr val="4F1F6A"/>
                </a:solidFill>
                <a:latin typeface="Open Sans"/>
              </a:rPr>
              <a:t>"People really care to make Barnsley a better place to live in. "</a:t>
            </a:r>
          </a:p>
          <a:p>
            <a:pPr marL="431801" lvl="1" indent="-215900">
              <a:lnSpc>
                <a:spcPts val="2800"/>
              </a:lnSpc>
              <a:buFont typeface="Arial"/>
              <a:buChar char="•"/>
            </a:pPr>
            <a:r>
              <a:rPr lang="en-US" sz="2000">
                <a:solidFill>
                  <a:srgbClr val="4F1F6A"/>
                </a:solidFill>
                <a:latin typeface="Open Sans"/>
              </a:rPr>
              <a:t>"How we can achieve so much more together."</a:t>
            </a:r>
          </a:p>
          <a:p>
            <a:pPr>
              <a:lnSpc>
                <a:spcPts val="2800"/>
              </a:lnSpc>
            </a:pPr>
            <a:endParaRPr lang="en-US" sz="2000">
              <a:solidFill>
                <a:srgbClr val="4F1F6A"/>
              </a:solidFill>
              <a:latin typeface="Open Sans"/>
            </a:endParaRPr>
          </a:p>
          <a:p>
            <a:pPr>
              <a:lnSpc>
                <a:spcPts val="2800"/>
              </a:lnSpc>
            </a:pPr>
            <a:endParaRPr lang="en-US" sz="2000">
              <a:solidFill>
                <a:srgbClr val="4F1F6A"/>
              </a:solidFill>
              <a:latin typeface="Open Sans"/>
            </a:endParaRPr>
          </a:p>
        </p:txBody>
      </p:sp>
      <p:pic>
        <p:nvPicPr>
          <p:cNvPr id="6" name="Picture 6" descr="The picture contains a number of photographs of all the creative activities that took place during the Creativity and Wellbeing week delivered by Barnsley Council's Arts and Events team."/>
          <p:cNvPicPr>
            <a:picLocks noChangeAspect="1"/>
          </p:cNvPicPr>
          <p:nvPr/>
        </p:nvPicPr>
        <p:blipFill>
          <a:blip r:embed="rId2"/>
          <a:srcRect/>
          <a:stretch>
            <a:fillRect/>
          </a:stretch>
        </p:blipFill>
        <p:spPr>
          <a:xfrm>
            <a:off x="8169799" y="3842401"/>
            <a:ext cx="9646069" cy="5415899"/>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7046841">
            <a:off x="16530038" y="-477352"/>
            <a:ext cx="5971904" cy="5882326"/>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a:xfrm rot="-722964">
            <a:off x="16583726" y="-2398079"/>
            <a:ext cx="11072613" cy="58823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C183D7F6-B498-43B3-948B-1728B52AA6E4}">
                <adec:decorative xmlns:adec="http://schemas.microsoft.com/office/drawing/2017/decorative" val="0"/>
              </a:ext>
            </a:extLst>
          </p:cNvPr>
          <p:cNvSpPr txBox="1">
            <a:spLocks noGrp="1"/>
          </p:cNvSpPr>
          <p:nvPr>
            <p:ph type="title" idx="4294967295"/>
          </p:nvPr>
        </p:nvSpPr>
        <p:spPr>
          <a:xfrm>
            <a:off x="890839" y="161531"/>
            <a:ext cx="4915793" cy="958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4F1F6A"/>
                </a:solidFill>
                <a:effectLst/>
                <a:uLnTx/>
                <a:uFillTx/>
                <a:latin typeface="Volte 1"/>
                <a:ea typeface="+mn-ea"/>
                <a:cs typeface="+mn-cs"/>
              </a:rPr>
              <a:t>Communications</a:t>
            </a:r>
          </a:p>
        </p:txBody>
      </p:sp>
      <p:sp>
        <p:nvSpPr>
          <p:cNvPr id="24" name="TextBox 24"/>
          <p:cNvSpPr txBox="1"/>
          <p:nvPr/>
        </p:nvSpPr>
        <p:spPr>
          <a:xfrm>
            <a:off x="890839" y="1234681"/>
            <a:ext cx="1562559" cy="404347"/>
          </a:xfrm>
          <a:prstGeom prst="rect">
            <a:avLst/>
          </a:prstGeom>
        </p:spPr>
        <p:txBody>
          <a:bodyPr lIns="0" tIns="0" rIns="0" bIns="0" rtlCol="0" anchor="t">
            <a:spAutoFit/>
          </a:bodyPr>
          <a:lstStyle/>
          <a:p>
            <a:pPr algn="ctr">
              <a:lnSpc>
                <a:spcPts val="2957"/>
              </a:lnSpc>
            </a:pPr>
            <a:r>
              <a:rPr lang="en-US" sz="2112">
                <a:solidFill>
                  <a:srgbClr val="4F1F6A"/>
                </a:solidFill>
                <a:latin typeface="Volte 1"/>
              </a:rPr>
              <a:t>Social media</a:t>
            </a:r>
          </a:p>
        </p:txBody>
      </p:sp>
      <p:sp>
        <p:nvSpPr>
          <p:cNvPr id="7" name="TextBox 7"/>
          <p:cNvSpPr txBox="1"/>
          <p:nvPr/>
        </p:nvSpPr>
        <p:spPr>
          <a:xfrm>
            <a:off x="890839" y="1619978"/>
            <a:ext cx="7018461" cy="1758950"/>
          </a:xfrm>
          <a:prstGeom prst="rect">
            <a:avLst/>
          </a:prstGeom>
        </p:spPr>
        <p:txBody>
          <a:bodyPr lIns="0" tIns="0" rIns="0" bIns="0" rtlCol="0" anchor="t">
            <a:spAutoFit/>
          </a:bodyPr>
          <a:lstStyle/>
          <a:p>
            <a:pPr>
              <a:lnSpc>
                <a:spcPts val="2800"/>
              </a:lnSpc>
            </a:pPr>
            <a:r>
              <a:rPr lang="en-US" sz="2000">
                <a:solidFill>
                  <a:srgbClr val="4F1F6A"/>
                </a:solidFill>
                <a:latin typeface="Open Sans"/>
              </a:rPr>
              <a:t>Social media was utilised to promote a range of activities as well as positive health messages relating to creativity under our Healthy Barnsley theme.</a:t>
            </a:r>
          </a:p>
          <a:p>
            <a:pPr>
              <a:lnSpc>
                <a:spcPts val="2800"/>
              </a:lnSpc>
            </a:pPr>
            <a:endParaRPr lang="en-US" sz="2000">
              <a:solidFill>
                <a:srgbClr val="4F1F6A"/>
              </a:solidFill>
              <a:latin typeface="Open Sans"/>
            </a:endParaRPr>
          </a:p>
          <a:p>
            <a:pPr>
              <a:lnSpc>
                <a:spcPts val="2800"/>
              </a:lnSpc>
            </a:pPr>
            <a:endParaRPr lang="en-US" sz="2000">
              <a:solidFill>
                <a:srgbClr val="4F1F6A"/>
              </a:solidFill>
              <a:latin typeface="Open Sans"/>
            </a:endParaRPr>
          </a:p>
        </p:txBody>
      </p:sp>
      <p:grpSp>
        <p:nvGrpSpPr>
          <p:cNvPr id="8" name="Group 8" descr="This diagram shows the reach of Social Media across Barnsley during and after the Creativity and Wellbeing week."/>
          <p:cNvGrpSpPr/>
          <p:nvPr/>
        </p:nvGrpSpPr>
        <p:grpSpPr>
          <a:xfrm>
            <a:off x="729392" y="2781300"/>
            <a:ext cx="6840185" cy="3032802"/>
            <a:chOff x="0" y="0"/>
            <a:chExt cx="2362203" cy="1047354"/>
          </a:xfrm>
        </p:grpSpPr>
        <p:sp>
          <p:nvSpPr>
            <p:cNvPr id="9" name="Freeform 9"/>
            <p:cNvSpPr/>
            <p:nvPr/>
          </p:nvSpPr>
          <p:spPr>
            <a:xfrm>
              <a:off x="0" y="0"/>
              <a:ext cx="2362203" cy="1047354"/>
            </a:xfrm>
            <a:custGeom>
              <a:avLst/>
              <a:gdLst/>
              <a:ahLst/>
              <a:cxnLst/>
              <a:rect l="l" t="t" r="r" b="b"/>
              <a:pathLst>
                <a:path w="2362203" h="1047354">
                  <a:moveTo>
                    <a:pt x="2237743" y="1047354"/>
                  </a:moveTo>
                  <a:lnTo>
                    <a:pt x="124460" y="1047354"/>
                  </a:lnTo>
                  <a:cubicBezTo>
                    <a:pt x="55880" y="1047354"/>
                    <a:pt x="0" y="991474"/>
                    <a:pt x="0" y="922894"/>
                  </a:cubicBezTo>
                  <a:lnTo>
                    <a:pt x="0" y="124460"/>
                  </a:lnTo>
                  <a:cubicBezTo>
                    <a:pt x="0" y="55880"/>
                    <a:pt x="55880" y="0"/>
                    <a:pt x="124460" y="0"/>
                  </a:cubicBezTo>
                  <a:lnTo>
                    <a:pt x="2237743" y="0"/>
                  </a:lnTo>
                  <a:cubicBezTo>
                    <a:pt x="2306323" y="0"/>
                    <a:pt x="2362203" y="55880"/>
                    <a:pt x="2362203" y="124460"/>
                  </a:cubicBezTo>
                  <a:lnTo>
                    <a:pt x="2362203" y="922894"/>
                  </a:lnTo>
                  <a:cubicBezTo>
                    <a:pt x="2362203" y="991474"/>
                    <a:pt x="2306323" y="1047354"/>
                    <a:pt x="2237743" y="1047354"/>
                  </a:cubicBezTo>
                  <a:close/>
                </a:path>
              </a:pathLst>
            </a:custGeom>
            <a:solidFill>
              <a:srgbClr val="E4004B">
                <a:alpha val="29804"/>
              </a:srgbClr>
            </a:solidFill>
          </p:spPr>
        </p:sp>
      </p:grpSp>
      <p:sp>
        <p:nvSpPr>
          <p:cNvPr id="11" name="TextBox 11"/>
          <p:cNvSpPr txBox="1"/>
          <p:nvPr/>
        </p:nvSpPr>
        <p:spPr>
          <a:xfrm>
            <a:off x="1205695" y="2813046"/>
            <a:ext cx="1788468" cy="614831"/>
          </a:xfrm>
          <a:prstGeom prst="rect">
            <a:avLst/>
          </a:prstGeom>
        </p:spPr>
        <p:txBody>
          <a:bodyPr lIns="0" tIns="0" rIns="0" bIns="0" rtlCol="0" anchor="t">
            <a:spAutoFit/>
          </a:bodyPr>
          <a:lstStyle/>
          <a:p>
            <a:pPr algn="ctr">
              <a:lnSpc>
                <a:spcPts val="4436"/>
              </a:lnSpc>
            </a:pPr>
            <a:r>
              <a:rPr lang="en-US" sz="3169">
                <a:solidFill>
                  <a:srgbClr val="4F1F6A"/>
                </a:solidFill>
                <a:latin typeface="Volte 1"/>
              </a:rPr>
              <a:t>Facebook</a:t>
            </a:r>
          </a:p>
        </p:txBody>
      </p:sp>
      <p:sp>
        <p:nvSpPr>
          <p:cNvPr id="18" name="TextBox 18"/>
          <p:cNvSpPr txBox="1"/>
          <p:nvPr/>
        </p:nvSpPr>
        <p:spPr>
          <a:xfrm>
            <a:off x="1205723" y="3421288"/>
            <a:ext cx="2433935" cy="280920"/>
          </a:xfrm>
          <a:prstGeom prst="rect">
            <a:avLst/>
          </a:prstGeom>
        </p:spPr>
        <p:txBody>
          <a:bodyPr lIns="0" tIns="0" rIns="0" bIns="0" rtlCol="0" anchor="t">
            <a:spAutoFit/>
          </a:bodyPr>
          <a:lstStyle/>
          <a:p>
            <a:pPr algn="ctr">
              <a:lnSpc>
                <a:spcPts val="2366"/>
              </a:lnSpc>
            </a:pPr>
            <a:r>
              <a:rPr lang="en-US" sz="1690">
                <a:solidFill>
                  <a:srgbClr val="4F1F6A"/>
                </a:solidFill>
                <a:latin typeface="Open Sans"/>
              </a:rPr>
              <a:t>(total across eight posts)</a:t>
            </a:r>
          </a:p>
        </p:txBody>
      </p:sp>
      <p:sp>
        <p:nvSpPr>
          <p:cNvPr id="13" name="TextBox 13"/>
          <p:cNvSpPr txBox="1"/>
          <p:nvPr/>
        </p:nvSpPr>
        <p:spPr>
          <a:xfrm>
            <a:off x="1205612" y="3826534"/>
            <a:ext cx="1449521" cy="277436"/>
          </a:xfrm>
          <a:prstGeom prst="rect">
            <a:avLst/>
          </a:prstGeom>
        </p:spPr>
        <p:txBody>
          <a:bodyPr lIns="0" tIns="0" rIns="0" bIns="0" rtlCol="0" anchor="t">
            <a:spAutoFit/>
          </a:bodyPr>
          <a:lstStyle/>
          <a:p>
            <a:pPr algn="ctr">
              <a:lnSpc>
                <a:spcPts val="2366"/>
              </a:lnSpc>
            </a:pPr>
            <a:r>
              <a:rPr lang="en-US" sz="1690">
                <a:solidFill>
                  <a:srgbClr val="4F1F6A"/>
                </a:solidFill>
                <a:latin typeface="Open Sans"/>
              </a:rPr>
              <a:t>Reactions: 107</a:t>
            </a:r>
          </a:p>
        </p:txBody>
      </p:sp>
      <p:sp>
        <p:nvSpPr>
          <p:cNvPr id="14" name="TextBox 14"/>
          <p:cNvSpPr txBox="1"/>
          <p:nvPr/>
        </p:nvSpPr>
        <p:spPr>
          <a:xfrm>
            <a:off x="1202153" y="4176843"/>
            <a:ext cx="1452980" cy="277436"/>
          </a:xfrm>
          <a:prstGeom prst="rect">
            <a:avLst/>
          </a:prstGeom>
        </p:spPr>
        <p:txBody>
          <a:bodyPr lIns="0" tIns="0" rIns="0" bIns="0" rtlCol="0" anchor="t">
            <a:spAutoFit/>
          </a:bodyPr>
          <a:lstStyle/>
          <a:p>
            <a:pPr algn="ctr">
              <a:lnSpc>
                <a:spcPts val="2366"/>
              </a:lnSpc>
            </a:pPr>
            <a:r>
              <a:rPr lang="en-US" sz="1690">
                <a:solidFill>
                  <a:srgbClr val="4F1F6A"/>
                </a:solidFill>
                <a:latin typeface="Open Sans"/>
              </a:rPr>
              <a:t>Comments: 18</a:t>
            </a:r>
          </a:p>
        </p:txBody>
      </p:sp>
      <p:sp>
        <p:nvSpPr>
          <p:cNvPr id="15" name="TextBox 15"/>
          <p:cNvSpPr txBox="1"/>
          <p:nvPr/>
        </p:nvSpPr>
        <p:spPr>
          <a:xfrm>
            <a:off x="1205612" y="4544948"/>
            <a:ext cx="1037618" cy="277436"/>
          </a:xfrm>
          <a:prstGeom prst="rect">
            <a:avLst/>
          </a:prstGeom>
        </p:spPr>
        <p:txBody>
          <a:bodyPr lIns="0" tIns="0" rIns="0" bIns="0" rtlCol="0" anchor="t">
            <a:spAutoFit/>
          </a:bodyPr>
          <a:lstStyle/>
          <a:p>
            <a:pPr algn="ctr">
              <a:lnSpc>
                <a:spcPts val="2366"/>
              </a:lnSpc>
            </a:pPr>
            <a:r>
              <a:rPr lang="en-US" sz="1690">
                <a:solidFill>
                  <a:srgbClr val="4F1F6A"/>
                </a:solidFill>
                <a:latin typeface="Open Sans"/>
              </a:rPr>
              <a:t>Shares: 59</a:t>
            </a:r>
          </a:p>
        </p:txBody>
      </p:sp>
      <p:sp>
        <p:nvSpPr>
          <p:cNvPr id="16" name="TextBox 16"/>
          <p:cNvSpPr txBox="1"/>
          <p:nvPr/>
        </p:nvSpPr>
        <p:spPr>
          <a:xfrm>
            <a:off x="1205612" y="4917634"/>
            <a:ext cx="1385378" cy="277436"/>
          </a:xfrm>
          <a:prstGeom prst="rect">
            <a:avLst/>
          </a:prstGeom>
        </p:spPr>
        <p:txBody>
          <a:bodyPr lIns="0" tIns="0" rIns="0" bIns="0" rtlCol="0" anchor="t">
            <a:spAutoFit/>
          </a:bodyPr>
          <a:lstStyle/>
          <a:p>
            <a:pPr algn="ctr">
              <a:lnSpc>
                <a:spcPts val="2366"/>
              </a:lnSpc>
            </a:pPr>
            <a:r>
              <a:rPr lang="en-US" sz="1690">
                <a:solidFill>
                  <a:srgbClr val="4F1F6A"/>
                </a:solidFill>
                <a:latin typeface="Open Sans"/>
              </a:rPr>
              <a:t>Reach: 16,752</a:t>
            </a:r>
          </a:p>
        </p:txBody>
      </p:sp>
      <p:sp>
        <p:nvSpPr>
          <p:cNvPr id="17" name="TextBox 17"/>
          <p:cNvSpPr txBox="1"/>
          <p:nvPr/>
        </p:nvSpPr>
        <p:spPr>
          <a:xfrm>
            <a:off x="1202153" y="5280795"/>
            <a:ext cx="1734552" cy="277436"/>
          </a:xfrm>
          <a:prstGeom prst="rect">
            <a:avLst/>
          </a:prstGeom>
        </p:spPr>
        <p:txBody>
          <a:bodyPr lIns="0" tIns="0" rIns="0" bIns="0" rtlCol="0" anchor="t">
            <a:spAutoFit/>
          </a:bodyPr>
          <a:lstStyle/>
          <a:p>
            <a:pPr algn="ctr">
              <a:lnSpc>
                <a:spcPts val="2366"/>
              </a:lnSpc>
            </a:pPr>
            <a:r>
              <a:rPr lang="en-US" sz="1690">
                <a:solidFill>
                  <a:srgbClr val="4F1F6A"/>
                </a:solidFill>
                <a:latin typeface="Open Sans"/>
              </a:rPr>
              <a:t>Engagement: 755</a:t>
            </a:r>
          </a:p>
        </p:txBody>
      </p:sp>
      <p:sp>
        <p:nvSpPr>
          <p:cNvPr id="12" name="TextBox 12"/>
          <p:cNvSpPr txBox="1"/>
          <p:nvPr/>
        </p:nvSpPr>
        <p:spPr>
          <a:xfrm>
            <a:off x="4672686" y="2843074"/>
            <a:ext cx="1396157" cy="614831"/>
          </a:xfrm>
          <a:prstGeom prst="rect">
            <a:avLst/>
          </a:prstGeom>
        </p:spPr>
        <p:txBody>
          <a:bodyPr lIns="0" tIns="0" rIns="0" bIns="0" rtlCol="0" anchor="t">
            <a:spAutoFit/>
          </a:bodyPr>
          <a:lstStyle/>
          <a:p>
            <a:pPr algn="ctr">
              <a:lnSpc>
                <a:spcPts val="4436"/>
              </a:lnSpc>
            </a:pPr>
            <a:r>
              <a:rPr lang="en-US" sz="3169">
                <a:solidFill>
                  <a:srgbClr val="4F1F6A"/>
                </a:solidFill>
                <a:latin typeface="Volte 1"/>
              </a:rPr>
              <a:t>Twitter</a:t>
            </a:r>
          </a:p>
        </p:txBody>
      </p:sp>
      <p:sp>
        <p:nvSpPr>
          <p:cNvPr id="23" name="TextBox 23"/>
          <p:cNvSpPr txBox="1"/>
          <p:nvPr/>
        </p:nvSpPr>
        <p:spPr>
          <a:xfrm>
            <a:off x="4609860" y="3410310"/>
            <a:ext cx="2434158" cy="277436"/>
          </a:xfrm>
          <a:prstGeom prst="rect">
            <a:avLst/>
          </a:prstGeom>
        </p:spPr>
        <p:txBody>
          <a:bodyPr lIns="0" tIns="0" rIns="0" bIns="0" rtlCol="0" anchor="t">
            <a:spAutoFit/>
          </a:bodyPr>
          <a:lstStyle/>
          <a:p>
            <a:pPr algn="ctr">
              <a:lnSpc>
                <a:spcPts val="2366"/>
              </a:lnSpc>
            </a:pPr>
            <a:r>
              <a:rPr lang="en-US" sz="1690">
                <a:solidFill>
                  <a:srgbClr val="4F1F6A"/>
                </a:solidFill>
                <a:latin typeface="Open Sans"/>
              </a:rPr>
              <a:t>(total across eight posts)</a:t>
            </a:r>
          </a:p>
        </p:txBody>
      </p:sp>
      <p:sp>
        <p:nvSpPr>
          <p:cNvPr id="19" name="TextBox 19"/>
          <p:cNvSpPr txBox="1"/>
          <p:nvPr/>
        </p:nvSpPr>
        <p:spPr>
          <a:xfrm>
            <a:off x="4609860" y="3836059"/>
            <a:ext cx="1326737" cy="277436"/>
          </a:xfrm>
          <a:prstGeom prst="rect">
            <a:avLst/>
          </a:prstGeom>
        </p:spPr>
        <p:txBody>
          <a:bodyPr lIns="0" tIns="0" rIns="0" bIns="0" rtlCol="0" anchor="t">
            <a:spAutoFit/>
          </a:bodyPr>
          <a:lstStyle/>
          <a:p>
            <a:pPr algn="ctr">
              <a:lnSpc>
                <a:spcPts val="2366"/>
              </a:lnSpc>
            </a:pPr>
            <a:r>
              <a:rPr lang="en-US" sz="1690">
                <a:solidFill>
                  <a:srgbClr val="4F1F6A"/>
                </a:solidFill>
                <a:latin typeface="Open Sans"/>
              </a:rPr>
              <a:t>Reactions: 33</a:t>
            </a:r>
          </a:p>
        </p:txBody>
      </p:sp>
      <p:sp>
        <p:nvSpPr>
          <p:cNvPr id="20" name="TextBox 20"/>
          <p:cNvSpPr txBox="1"/>
          <p:nvPr/>
        </p:nvSpPr>
        <p:spPr>
          <a:xfrm>
            <a:off x="4609860" y="4186368"/>
            <a:ext cx="1330195" cy="277436"/>
          </a:xfrm>
          <a:prstGeom prst="rect">
            <a:avLst/>
          </a:prstGeom>
        </p:spPr>
        <p:txBody>
          <a:bodyPr lIns="0" tIns="0" rIns="0" bIns="0" rtlCol="0" anchor="t">
            <a:spAutoFit/>
          </a:bodyPr>
          <a:lstStyle/>
          <a:p>
            <a:pPr algn="ctr">
              <a:lnSpc>
                <a:spcPts val="2366"/>
              </a:lnSpc>
            </a:pPr>
            <a:r>
              <a:rPr lang="en-US" sz="1690">
                <a:solidFill>
                  <a:srgbClr val="4F1F6A"/>
                </a:solidFill>
                <a:latin typeface="Open Sans"/>
              </a:rPr>
              <a:t>Comments: 0</a:t>
            </a:r>
          </a:p>
        </p:txBody>
      </p:sp>
      <p:sp>
        <p:nvSpPr>
          <p:cNvPr id="21" name="TextBox 21"/>
          <p:cNvSpPr txBox="1"/>
          <p:nvPr/>
        </p:nvSpPr>
        <p:spPr>
          <a:xfrm>
            <a:off x="4622343" y="4603236"/>
            <a:ext cx="1037618" cy="277436"/>
          </a:xfrm>
          <a:prstGeom prst="rect">
            <a:avLst/>
          </a:prstGeom>
        </p:spPr>
        <p:txBody>
          <a:bodyPr lIns="0" tIns="0" rIns="0" bIns="0" rtlCol="0" anchor="t">
            <a:spAutoFit/>
          </a:bodyPr>
          <a:lstStyle/>
          <a:p>
            <a:pPr algn="ctr">
              <a:lnSpc>
                <a:spcPts val="2366"/>
              </a:lnSpc>
            </a:pPr>
            <a:r>
              <a:rPr lang="en-US" sz="1690">
                <a:solidFill>
                  <a:srgbClr val="4F1F6A"/>
                </a:solidFill>
                <a:latin typeface="Open Sans"/>
              </a:rPr>
              <a:t>Shares: 39</a:t>
            </a:r>
          </a:p>
        </p:txBody>
      </p:sp>
      <p:sp>
        <p:nvSpPr>
          <p:cNvPr id="22" name="TextBox 22"/>
          <p:cNvSpPr txBox="1"/>
          <p:nvPr/>
        </p:nvSpPr>
        <p:spPr>
          <a:xfrm>
            <a:off x="4609860" y="4975922"/>
            <a:ext cx="1385378" cy="277436"/>
          </a:xfrm>
          <a:prstGeom prst="rect">
            <a:avLst/>
          </a:prstGeom>
        </p:spPr>
        <p:txBody>
          <a:bodyPr lIns="0" tIns="0" rIns="0" bIns="0" rtlCol="0" anchor="t">
            <a:spAutoFit/>
          </a:bodyPr>
          <a:lstStyle/>
          <a:p>
            <a:pPr algn="ctr">
              <a:lnSpc>
                <a:spcPts val="2366"/>
              </a:lnSpc>
            </a:pPr>
            <a:r>
              <a:rPr lang="en-US" sz="1690">
                <a:solidFill>
                  <a:srgbClr val="4F1F6A"/>
                </a:solidFill>
                <a:latin typeface="Open Sans"/>
              </a:rPr>
              <a:t>Reach: 11,722</a:t>
            </a:r>
          </a:p>
        </p:txBody>
      </p:sp>
      <p:sp>
        <p:nvSpPr>
          <p:cNvPr id="29" name="TextBox 29"/>
          <p:cNvSpPr txBox="1"/>
          <p:nvPr/>
        </p:nvSpPr>
        <p:spPr>
          <a:xfrm>
            <a:off x="890839" y="6595831"/>
            <a:ext cx="17024488" cy="2752725"/>
          </a:xfrm>
          <a:prstGeom prst="rect">
            <a:avLst/>
          </a:prstGeom>
        </p:spPr>
        <p:txBody>
          <a:bodyPr lIns="0" tIns="0" rIns="0" bIns="0" rtlCol="0" anchor="t">
            <a:spAutoFit/>
          </a:bodyPr>
          <a:lstStyle/>
          <a:p>
            <a:pPr>
              <a:lnSpc>
                <a:spcPts val="2400"/>
              </a:lnSpc>
            </a:pPr>
            <a:r>
              <a:rPr lang="en-US" sz="2000">
                <a:solidFill>
                  <a:srgbClr val="4F1F6A"/>
                </a:solidFill>
                <a:latin typeface="Open Sans"/>
              </a:rPr>
              <a:t>The week of events was covered in the media by:</a:t>
            </a:r>
          </a:p>
          <a:p>
            <a:pPr marL="431801" lvl="1" indent="-215900">
              <a:lnSpc>
                <a:spcPts val="2400"/>
              </a:lnSpc>
              <a:buFont typeface="Arial"/>
              <a:buChar char="•"/>
            </a:pPr>
            <a:r>
              <a:rPr lang="en-US" sz="2000">
                <a:solidFill>
                  <a:srgbClr val="4F1F6A"/>
                </a:solidFill>
                <a:latin typeface="Open Sans"/>
              </a:rPr>
              <a:t>Barnsley Chronicle</a:t>
            </a:r>
          </a:p>
          <a:p>
            <a:pPr marL="431801" lvl="1" indent="-215900">
              <a:lnSpc>
                <a:spcPts val="2400"/>
              </a:lnSpc>
              <a:buFont typeface="Arial"/>
              <a:buChar char="•"/>
            </a:pPr>
            <a:r>
              <a:rPr lang="en-US" sz="2000">
                <a:solidFill>
                  <a:srgbClr val="4F1F6A"/>
                </a:solidFill>
                <a:latin typeface="Open Sans"/>
              </a:rPr>
              <a:t>BBC Radio Sheffield</a:t>
            </a:r>
          </a:p>
          <a:p>
            <a:pPr marL="431801" lvl="1" indent="-215900">
              <a:lnSpc>
                <a:spcPts val="2400"/>
              </a:lnSpc>
              <a:buFont typeface="Arial"/>
              <a:buChar char="•"/>
            </a:pPr>
            <a:r>
              <a:rPr lang="en-US" sz="2000">
                <a:solidFill>
                  <a:srgbClr val="4F1F6A"/>
                </a:solidFill>
                <a:latin typeface="Open Sans"/>
              </a:rPr>
              <a:t>The Culture, Health and Wellbeing Alliance</a:t>
            </a:r>
          </a:p>
          <a:p>
            <a:pPr marL="431801" lvl="1" indent="-215900">
              <a:lnSpc>
                <a:spcPts val="2400"/>
              </a:lnSpc>
              <a:buFont typeface="Arial"/>
              <a:buChar char="•"/>
            </a:pPr>
            <a:r>
              <a:rPr lang="en-US" sz="2000">
                <a:solidFill>
                  <a:srgbClr val="4F1F6A"/>
                </a:solidFill>
                <a:latin typeface="Open Sans"/>
              </a:rPr>
              <a:t>Around Town magazine - 'what's on' advertisement </a:t>
            </a:r>
          </a:p>
          <a:p>
            <a:pPr marL="431801" lvl="1" indent="-215900">
              <a:lnSpc>
                <a:spcPts val="2400"/>
              </a:lnSpc>
              <a:buFont typeface="Arial"/>
              <a:buChar char="•"/>
            </a:pPr>
            <a:r>
              <a:rPr lang="en-US" sz="2000">
                <a:solidFill>
                  <a:srgbClr val="4F1F6A"/>
                </a:solidFill>
                <a:latin typeface="Open Sans"/>
              </a:rPr>
              <a:t>News Anyway</a:t>
            </a:r>
          </a:p>
          <a:p>
            <a:pPr marL="431801" lvl="1" indent="-215900">
              <a:lnSpc>
                <a:spcPts val="2400"/>
              </a:lnSpc>
              <a:buFont typeface="Arial"/>
              <a:buChar char="•"/>
            </a:pPr>
            <a:r>
              <a:rPr lang="en-US" sz="2000">
                <a:solidFill>
                  <a:srgbClr val="4F1F6A"/>
                </a:solidFill>
                <a:latin typeface="Open Sans"/>
              </a:rPr>
              <a:t>Hoyland CAP local community news</a:t>
            </a:r>
          </a:p>
          <a:p>
            <a:pPr>
              <a:lnSpc>
                <a:spcPts val="2400"/>
              </a:lnSpc>
            </a:pPr>
            <a:endParaRPr lang="en-US" sz="2000">
              <a:solidFill>
                <a:srgbClr val="4F1F6A"/>
              </a:solidFill>
              <a:latin typeface="Open Sans"/>
            </a:endParaRPr>
          </a:p>
          <a:p>
            <a:pPr>
              <a:lnSpc>
                <a:spcPts val="2400"/>
              </a:lnSpc>
            </a:pPr>
            <a:endParaRPr lang="en-US" sz="2000">
              <a:solidFill>
                <a:srgbClr val="4F1F6A"/>
              </a:solidFill>
              <a:latin typeface="Open Sans"/>
            </a:endParaRPr>
          </a:p>
        </p:txBody>
      </p:sp>
      <p:sp>
        <p:nvSpPr>
          <p:cNvPr id="28" name="TextBox 28"/>
          <p:cNvSpPr txBox="1"/>
          <p:nvPr/>
        </p:nvSpPr>
        <p:spPr>
          <a:xfrm>
            <a:off x="890839" y="6143859"/>
            <a:ext cx="1965501" cy="404347"/>
          </a:xfrm>
          <a:prstGeom prst="rect">
            <a:avLst/>
          </a:prstGeom>
        </p:spPr>
        <p:txBody>
          <a:bodyPr lIns="0" tIns="0" rIns="0" bIns="0" rtlCol="0" anchor="t">
            <a:spAutoFit/>
          </a:bodyPr>
          <a:lstStyle/>
          <a:p>
            <a:pPr algn="ctr">
              <a:lnSpc>
                <a:spcPts val="2957"/>
              </a:lnSpc>
            </a:pPr>
            <a:r>
              <a:rPr lang="en-US" sz="2112">
                <a:solidFill>
                  <a:srgbClr val="4F1F6A"/>
                </a:solidFill>
                <a:latin typeface="Volte 1"/>
              </a:rPr>
              <a:t>Media coverage</a:t>
            </a:r>
          </a:p>
        </p:txBody>
      </p:sp>
      <p:grpSp>
        <p:nvGrpSpPr>
          <p:cNvPr id="25" name="Group 25" descr="This diagram describes the impact of Internal Communications and how many people may have viewed or shared these."/>
          <p:cNvGrpSpPr/>
          <p:nvPr/>
        </p:nvGrpSpPr>
        <p:grpSpPr>
          <a:xfrm>
            <a:off x="9025270" y="1128614"/>
            <a:ext cx="6185159" cy="2058522"/>
            <a:chOff x="0" y="0"/>
            <a:chExt cx="8246879" cy="2744696"/>
          </a:xfrm>
        </p:grpSpPr>
        <p:sp>
          <p:nvSpPr>
            <p:cNvPr id="26" name="TextBox 26"/>
            <p:cNvSpPr txBox="1"/>
            <p:nvPr/>
          </p:nvSpPr>
          <p:spPr>
            <a:xfrm>
              <a:off x="25154" y="-85725"/>
              <a:ext cx="4116515" cy="510555"/>
            </a:xfrm>
            <a:prstGeom prst="rect">
              <a:avLst/>
            </a:prstGeom>
          </p:spPr>
          <p:txBody>
            <a:bodyPr lIns="0" tIns="0" rIns="0" bIns="0" rtlCol="0" anchor="t">
              <a:spAutoFit/>
            </a:bodyPr>
            <a:lstStyle/>
            <a:p>
              <a:pPr algn="ctr">
                <a:lnSpc>
                  <a:spcPts val="2957"/>
                </a:lnSpc>
              </a:pPr>
              <a:r>
                <a:rPr lang="en-US" sz="2112">
                  <a:solidFill>
                    <a:srgbClr val="4F1F6A"/>
                  </a:solidFill>
                  <a:latin typeface="Volte 1"/>
                </a:rPr>
                <a:t>Internal communications</a:t>
              </a:r>
            </a:p>
          </p:txBody>
        </p:sp>
        <p:sp>
          <p:nvSpPr>
            <p:cNvPr id="27" name="TextBox 27"/>
            <p:cNvSpPr txBox="1"/>
            <p:nvPr/>
          </p:nvSpPr>
          <p:spPr>
            <a:xfrm>
              <a:off x="0" y="415305"/>
              <a:ext cx="8246879" cy="2329392"/>
            </a:xfrm>
            <a:prstGeom prst="rect">
              <a:avLst/>
            </a:prstGeom>
          </p:spPr>
          <p:txBody>
            <a:bodyPr lIns="0" tIns="0" rIns="0" bIns="0" rtlCol="0" anchor="t">
              <a:spAutoFit/>
            </a:bodyPr>
            <a:lstStyle/>
            <a:p>
              <a:pPr>
                <a:lnSpc>
                  <a:spcPts val="2800"/>
                </a:lnSpc>
              </a:pPr>
              <a:r>
                <a:rPr lang="en-US" sz="2000">
                  <a:solidFill>
                    <a:srgbClr val="4F1F6A"/>
                  </a:solidFill>
                  <a:latin typeface="Open Sans"/>
                </a:rPr>
                <a:t>Four internal articles were shared in the run-up to the week of events. The articles received 125 unique page views in total. Articles were also shared in the bulletins linking to the webpage. In total there were 71 link clicks.</a:t>
              </a:r>
            </a:p>
          </p:txBody>
        </p:sp>
      </p:grpSp>
      <p:sp>
        <p:nvSpPr>
          <p:cNvPr id="30" name="TextBox 30"/>
          <p:cNvSpPr txBox="1"/>
          <p:nvPr/>
        </p:nvSpPr>
        <p:spPr>
          <a:xfrm>
            <a:off x="9025270" y="3468065"/>
            <a:ext cx="1044379" cy="404347"/>
          </a:xfrm>
          <a:prstGeom prst="rect">
            <a:avLst/>
          </a:prstGeom>
        </p:spPr>
        <p:txBody>
          <a:bodyPr lIns="0" tIns="0" rIns="0" bIns="0" rtlCol="0" anchor="t">
            <a:spAutoFit/>
          </a:bodyPr>
          <a:lstStyle/>
          <a:p>
            <a:pPr algn="ctr">
              <a:lnSpc>
                <a:spcPts val="2957"/>
              </a:lnSpc>
            </a:pPr>
            <a:r>
              <a:rPr lang="en-US" sz="2112">
                <a:solidFill>
                  <a:srgbClr val="4F1F6A"/>
                </a:solidFill>
                <a:latin typeface="Volte 1"/>
              </a:rPr>
              <a:t>Website</a:t>
            </a:r>
          </a:p>
        </p:txBody>
      </p:sp>
      <p:sp>
        <p:nvSpPr>
          <p:cNvPr id="31" name="TextBox 31"/>
          <p:cNvSpPr txBox="1"/>
          <p:nvPr/>
        </p:nvSpPr>
        <p:spPr>
          <a:xfrm>
            <a:off x="9025270" y="3928172"/>
            <a:ext cx="7104864" cy="2143125"/>
          </a:xfrm>
          <a:prstGeom prst="rect">
            <a:avLst/>
          </a:prstGeom>
        </p:spPr>
        <p:txBody>
          <a:bodyPr lIns="0" tIns="0" rIns="0" bIns="0" rtlCol="0" anchor="t">
            <a:spAutoFit/>
          </a:bodyPr>
          <a:lstStyle/>
          <a:p>
            <a:pPr>
              <a:lnSpc>
                <a:spcPts val="2400"/>
              </a:lnSpc>
            </a:pPr>
            <a:r>
              <a:rPr lang="en-US" sz="2000">
                <a:solidFill>
                  <a:srgbClr val="4F1F6A"/>
                </a:solidFill>
                <a:latin typeface="Open Sans"/>
              </a:rPr>
              <a:t>A dedicated website was set up to host the events schedule. In total from April 21 to May 22, there were a total of 473 unique page views.</a:t>
            </a:r>
          </a:p>
          <a:p>
            <a:pPr>
              <a:lnSpc>
                <a:spcPts val="2400"/>
              </a:lnSpc>
            </a:pPr>
            <a:endParaRPr lang="en-US" sz="2000">
              <a:solidFill>
                <a:srgbClr val="4F1F6A"/>
              </a:solidFill>
              <a:latin typeface="Open Sans"/>
            </a:endParaRPr>
          </a:p>
          <a:p>
            <a:pPr>
              <a:lnSpc>
                <a:spcPts val="2400"/>
              </a:lnSpc>
            </a:pPr>
            <a:r>
              <a:rPr lang="en-US" sz="2000">
                <a:solidFill>
                  <a:srgbClr val="4F1F6A"/>
                </a:solidFill>
                <a:latin typeface="Open Sans"/>
              </a:rPr>
              <a:t>Organic Google searches and Facebook referrals were the highest source mediums for the page. </a:t>
            </a:r>
          </a:p>
          <a:p>
            <a:pPr>
              <a:lnSpc>
                <a:spcPts val="2400"/>
              </a:lnSpc>
            </a:pPr>
            <a:endParaRPr lang="en-US" sz="2000">
              <a:solidFill>
                <a:srgbClr val="4F1F6A"/>
              </a:solidFill>
              <a:latin typeface="Open Sans"/>
            </a:endParaRPr>
          </a:p>
        </p:txBody>
      </p:sp>
      <p:pic>
        <p:nvPicPr>
          <p:cNvPr id="5" name="Picture 5" descr="The diagram has a schedule of events from the dates from the week in May."/>
          <p:cNvPicPr>
            <a:picLocks noChangeAspect="1"/>
          </p:cNvPicPr>
          <p:nvPr/>
        </p:nvPicPr>
        <p:blipFill>
          <a:blip r:embed="rId2"/>
          <a:srcRect/>
          <a:stretch>
            <a:fillRect/>
          </a:stretch>
        </p:blipFill>
        <p:spPr>
          <a:xfrm>
            <a:off x="8994313" y="5996232"/>
            <a:ext cx="7166779" cy="3683391"/>
          </a:xfrm>
          <a:prstGeom prst="rect">
            <a:avLst/>
          </a:prstGeom>
        </p:spPr>
      </p:pic>
      <p:pic>
        <p:nvPicPr>
          <p:cNvPr id="2" name="Picture 2">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7046841">
            <a:off x="15807460" y="657138"/>
            <a:ext cx="7593997" cy="7480087"/>
          </a:xfrm>
          <a:prstGeom prst="rect">
            <a:avLst/>
          </a:prstGeom>
        </p:spPr>
      </p:pic>
      <p:pic>
        <p:nvPicPr>
          <p:cNvPr id="3" name="Picture 3">
            <a:extLs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a:xfrm rot="-722964">
            <a:off x="15836075" y="-1029412"/>
            <a:ext cx="14080164" cy="7480087"/>
          </a:xfrm>
          <a:prstGeom prst="rect">
            <a:avLst/>
          </a:prstGeom>
        </p:spPr>
      </p:pic>
      <p:sp>
        <p:nvSpPr>
          <p:cNvPr id="4" name="AutoShape 4">
            <a:extLst>
              <a:ext uri="{C183D7F6-B498-43B3-948B-1728B52AA6E4}">
                <adec:decorative xmlns:adec="http://schemas.microsoft.com/office/drawing/2017/decorative" val="1"/>
              </a:ext>
            </a:extLst>
          </p:cNvPr>
          <p:cNvSpPr/>
          <p:nvPr/>
        </p:nvSpPr>
        <p:spPr>
          <a:xfrm rot="5400000">
            <a:off x="11690731" y="5727305"/>
            <a:ext cx="3545915" cy="0"/>
          </a:xfrm>
          <a:prstGeom prst="line">
            <a:avLst/>
          </a:prstGeom>
          <a:ln w="28575" cap="flat">
            <a:solidFill>
              <a:srgbClr val="FFFFFF"/>
            </a:solidFill>
            <a:prstDash val="solid"/>
            <a:headEnd type="none" w="sm" len="sm"/>
            <a:tailEnd type="none" w="sm" len="sm"/>
          </a:ln>
        </p:spPr>
      </p:sp>
      <p:sp>
        <p:nvSpPr>
          <p:cNvPr id="10" name="AutoShape 10">
            <a:extLst>
              <a:ext uri="{C183D7F6-B498-43B3-948B-1728B52AA6E4}">
                <adec:decorative xmlns:adec="http://schemas.microsoft.com/office/drawing/2017/decorative" val="1"/>
              </a:ext>
            </a:extLst>
          </p:cNvPr>
          <p:cNvSpPr/>
          <p:nvPr/>
        </p:nvSpPr>
        <p:spPr>
          <a:xfrm rot="5400000">
            <a:off x="2988590" y="4350071"/>
            <a:ext cx="2387743" cy="0"/>
          </a:xfrm>
          <a:prstGeom prst="line">
            <a:avLst/>
          </a:prstGeom>
          <a:ln w="28575" cap="flat">
            <a:solidFill>
              <a:srgbClr val="FFFFFF"/>
            </a:solidFill>
            <a:prstDash val="solid"/>
            <a:headEnd type="none" w="sm" len="sm"/>
            <a:tailEnd type="none" w="sm" len="sm"/>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0" y="220603"/>
            <a:ext cx="16400238" cy="1111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1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4F1F6A"/>
                </a:solidFill>
                <a:effectLst/>
                <a:uLnTx/>
                <a:uFillTx/>
                <a:latin typeface="Open Sans Extra Bold"/>
                <a:ea typeface="+mn-ea"/>
                <a:cs typeface="+mn-cs"/>
              </a:rPr>
              <a:t>Recommendations and next steps</a:t>
            </a:r>
          </a:p>
        </p:txBody>
      </p:sp>
      <p:sp>
        <p:nvSpPr>
          <p:cNvPr id="6" name="TextBox 6"/>
          <p:cNvSpPr txBox="1"/>
          <p:nvPr/>
        </p:nvSpPr>
        <p:spPr>
          <a:xfrm>
            <a:off x="879628" y="1571672"/>
            <a:ext cx="15175699" cy="2463800"/>
          </a:xfrm>
          <a:prstGeom prst="rect">
            <a:avLst/>
          </a:prstGeom>
        </p:spPr>
        <p:txBody>
          <a:bodyPr lIns="0" tIns="0" rIns="0" bIns="0" rtlCol="0" anchor="t">
            <a:spAutoFit/>
          </a:bodyPr>
          <a:lstStyle/>
          <a:p>
            <a:pPr marL="431801" lvl="1" indent="-215900">
              <a:lnSpc>
                <a:spcPts val="2800"/>
              </a:lnSpc>
              <a:buFont typeface="Arial"/>
              <a:buChar char="•"/>
            </a:pPr>
            <a:r>
              <a:rPr lang="en-US" sz="2000">
                <a:solidFill>
                  <a:srgbClr val="4F1F6A"/>
                </a:solidFill>
                <a:latin typeface="Open Sans Light"/>
              </a:rPr>
              <a:t>Disseminate this report outlining participants' insight and feedback of Creativity and Wellbeing Week widely to leaders across the system.</a:t>
            </a:r>
          </a:p>
          <a:p>
            <a:pPr marL="431801" lvl="1" indent="-215900">
              <a:lnSpc>
                <a:spcPts val="2800"/>
              </a:lnSpc>
              <a:buFont typeface="Arial"/>
              <a:buChar char="•"/>
            </a:pPr>
            <a:r>
              <a:rPr lang="en-US" sz="2000">
                <a:solidFill>
                  <a:srgbClr val="4F1F6A"/>
                </a:solidFill>
                <a:latin typeface="Open Sans Light"/>
              </a:rPr>
              <a:t>Seek endorsement from Health and Wellbeing Board, Integrated Care Board and other leaders involved in key strategic boards to invest and scale up efforts to embed creativity and wellbeing into system leadership</a:t>
            </a:r>
          </a:p>
          <a:p>
            <a:pPr marL="431801" lvl="1" indent="-215900">
              <a:lnSpc>
                <a:spcPts val="2800"/>
              </a:lnSpc>
              <a:buFont typeface="Arial"/>
              <a:buChar char="•"/>
            </a:pPr>
            <a:r>
              <a:rPr lang="en-US" sz="2000">
                <a:solidFill>
                  <a:srgbClr val="4F1F6A"/>
                </a:solidFill>
                <a:latin typeface="Open Sans Light"/>
              </a:rPr>
              <a:t>Draw out the themes from the activities to contribute to the development of the citizen-led Barnsley Cultural Strategy</a:t>
            </a:r>
          </a:p>
          <a:p>
            <a:pPr marL="431801" lvl="1" indent="-215900">
              <a:lnSpc>
                <a:spcPts val="2800"/>
              </a:lnSpc>
              <a:buFont typeface="Arial"/>
              <a:buChar char="•"/>
            </a:pPr>
            <a:r>
              <a:rPr lang="en-US" sz="2000">
                <a:solidFill>
                  <a:srgbClr val="4F1F6A"/>
                </a:solidFill>
                <a:latin typeface="Open Sans Light"/>
              </a:rPr>
              <a:t>Create a plan on a page and full programme plan, co-produced with key partners. </a:t>
            </a:r>
          </a:p>
          <a:p>
            <a:pPr>
              <a:lnSpc>
                <a:spcPts val="2800"/>
              </a:lnSpc>
            </a:pPr>
            <a:endParaRPr lang="en-US" sz="2000">
              <a:solidFill>
                <a:srgbClr val="4F1F6A"/>
              </a:solidFill>
              <a:latin typeface="Open Sans Light"/>
            </a:endParaRPr>
          </a:p>
        </p:txBody>
      </p:sp>
      <p:grpSp>
        <p:nvGrpSpPr>
          <p:cNvPr id="2" name="Group 2" descr="This diagram contains three photographs of activities that took place during the Creativity and Wellbeing week."/>
          <p:cNvGrpSpPr/>
          <p:nvPr/>
        </p:nvGrpSpPr>
        <p:grpSpPr>
          <a:xfrm>
            <a:off x="0" y="4659589"/>
            <a:ext cx="18288000" cy="4906591"/>
            <a:chOff x="0" y="0"/>
            <a:chExt cx="24384000" cy="6542122"/>
          </a:xfrm>
        </p:grpSpPr>
        <p:pic>
          <p:nvPicPr>
            <p:cNvPr id="3" name="Picture 3"/>
            <p:cNvPicPr>
              <a:picLocks noChangeAspect="1"/>
            </p:cNvPicPr>
            <p:nvPr/>
          </p:nvPicPr>
          <p:blipFill>
            <a:blip r:embed="rId2"/>
            <a:srcRect l="8007" r="8007"/>
            <a:stretch>
              <a:fillRect/>
            </a:stretch>
          </p:blipFill>
          <p:spPr>
            <a:xfrm>
              <a:off x="0" y="0"/>
              <a:ext cx="8043333" cy="6542122"/>
            </a:xfrm>
            <a:prstGeom prst="rect">
              <a:avLst/>
            </a:prstGeom>
          </p:spPr>
        </p:pic>
        <p:pic>
          <p:nvPicPr>
            <p:cNvPr id="4" name="Picture 4"/>
            <p:cNvPicPr>
              <a:picLocks noChangeAspect="1"/>
            </p:cNvPicPr>
            <p:nvPr/>
          </p:nvPicPr>
          <p:blipFill>
            <a:blip r:embed="rId3"/>
            <a:srcRect t="1401" b="1401"/>
            <a:stretch>
              <a:fillRect/>
            </a:stretch>
          </p:blipFill>
          <p:spPr>
            <a:xfrm>
              <a:off x="8170333" y="0"/>
              <a:ext cx="8043333" cy="6542122"/>
            </a:xfrm>
            <a:prstGeom prst="rect">
              <a:avLst/>
            </a:prstGeom>
          </p:spPr>
        </p:pic>
        <p:pic>
          <p:nvPicPr>
            <p:cNvPr id="5" name="Picture 5"/>
            <p:cNvPicPr>
              <a:picLocks noChangeAspect="1"/>
            </p:cNvPicPr>
            <p:nvPr/>
          </p:nvPicPr>
          <p:blipFill>
            <a:blip r:embed="rId4"/>
            <a:srcRect l="16156" r="16156"/>
            <a:stretch>
              <a:fillRect/>
            </a:stretch>
          </p:blipFill>
          <p:spPr>
            <a:xfrm>
              <a:off x="16340667" y="0"/>
              <a:ext cx="8043333" cy="6542122"/>
            </a:xfrm>
            <a:prstGeom prst="rect">
              <a:avLst/>
            </a:prstGeom>
          </p:spPr>
        </p:pic>
      </p:grpSp>
      <p:pic>
        <p:nvPicPr>
          <p:cNvPr id="7" name="Picture 7">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rot="7165426">
            <a:off x="16398928" y="-114608"/>
            <a:ext cx="7593997" cy="7480087"/>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6"/>
          <a:srcRect/>
          <a:stretch>
            <a:fillRect/>
          </a:stretch>
        </p:blipFill>
        <p:spPr>
          <a:xfrm rot="-604379">
            <a:off x="16266285" y="-1218216"/>
            <a:ext cx="14080164" cy="74800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1284</Words>
  <Application>Microsoft Office PowerPoint</Application>
  <PresentationFormat>Custom</PresentationFormat>
  <Paragraphs>123</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Open Sans Light</vt:lpstr>
      <vt:lpstr>Calibri</vt:lpstr>
      <vt:lpstr>Volte 2</vt:lpstr>
      <vt:lpstr>Open Sans Bold</vt:lpstr>
      <vt:lpstr>Open Sans</vt:lpstr>
      <vt:lpstr>Arial</vt:lpstr>
      <vt:lpstr>Open Sans Extra Bold</vt:lpstr>
      <vt:lpstr>Volte 1</vt:lpstr>
      <vt:lpstr>Office Theme</vt:lpstr>
      <vt:lpstr>Creativity and Wellbeing Week</vt:lpstr>
      <vt:lpstr>About the project</vt:lpstr>
      <vt:lpstr>Opening event</vt:lpstr>
      <vt:lpstr> Creativity and Wellbeing Week activities </vt:lpstr>
      <vt:lpstr> Creativity and Wellbeing Week activities  </vt:lpstr>
      <vt:lpstr>Creativity and wellbeing strategic workshop </vt:lpstr>
      <vt:lpstr>Communications</vt:lpstr>
      <vt:lpstr>Recommendations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and Wellbeing Week - PH report</dc:title>
  <dc:creator>Roddison , Christopher (DIGITAL DEVELOPMENT LEAD)</dc:creator>
  <cp:lastModifiedBy>Roddison , Christopher (DIGITAL DEVELOPMENT LEAD)</cp:lastModifiedBy>
  <cp:revision>2</cp:revision>
  <dcterms:created xsi:type="dcterms:W3CDTF">2006-08-16T00:00:00Z</dcterms:created>
  <dcterms:modified xsi:type="dcterms:W3CDTF">2022-09-16T14:32:20Z</dcterms:modified>
  <dc:identifier>DAFGY4taUyk</dc:identifier>
</cp:coreProperties>
</file>