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4"/>
  </p:notesMasterIdLst>
  <p:sldIdLst>
    <p:sldId id="460"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405" r:id="rId29"/>
    <p:sldId id="422" r:id="rId30"/>
    <p:sldId id="423" r:id="rId31"/>
    <p:sldId id="424" r:id="rId32"/>
    <p:sldId id="425" r:id="rId33"/>
    <p:sldId id="426" r:id="rId34"/>
    <p:sldId id="427" r:id="rId35"/>
    <p:sldId id="428" r:id="rId36"/>
    <p:sldId id="429" r:id="rId37"/>
    <p:sldId id="430" r:id="rId38"/>
    <p:sldId id="431" r:id="rId39"/>
    <p:sldId id="418" r:id="rId40"/>
    <p:sldId id="419" r:id="rId41"/>
    <p:sldId id="420" r:id="rId42"/>
    <p:sldId id="432" r:id="rId43"/>
    <p:sldId id="407" r:id="rId44"/>
    <p:sldId id="433" r:id="rId45"/>
    <p:sldId id="434" r:id="rId46"/>
    <p:sldId id="435" r:id="rId47"/>
    <p:sldId id="436" r:id="rId48"/>
    <p:sldId id="288" r:id="rId49"/>
    <p:sldId id="437" r:id="rId50"/>
    <p:sldId id="289" r:id="rId51"/>
    <p:sldId id="290" r:id="rId52"/>
    <p:sldId id="291" r:id="rId53"/>
    <p:sldId id="292" r:id="rId54"/>
    <p:sldId id="439" r:id="rId55"/>
    <p:sldId id="440" r:id="rId56"/>
    <p:sldId id="441" r:id="rId57"/>
    <p:sldId id="442" r:id="rId58"/>
    <p:sldId id="280" r:id="rId59"/>
    <p:sldId id="287" r:id="rId60"/>
    <p:sldId id="281" r:id="rId61"/>
    <p:sldId id="293" r:id="rId62"/>
    <p:sldId id="461" r:id="rId63"/>
    <p:sldId id="462" r:id="rId64"/>
    <p:sldId id="463" r:id="rId65"/>
    <p:sldId id="464" r:id="rId66"/>
    <p:sldId id="465" r:id="rId67"/>
    <p:sldId id="466" r:id="rId68"/>
    <p:sldId id="467" r:id="rId69"/>
    <p:sldId id="468" r:id="rId70"/>
    <p:sldId id="469" r:id="rId71"/>
    <p:sldId id="470" r:id="rId72"/>
    <p:sldId id="471" r:id="rId73"/>
    <p:sldId id="472" r:id="rId74"/>
    <p:sldId id="455" r:id="rId75"/>
    <p:sldId id="456" r:id="rId76"/>
    <p:sldId id="421" r:id="rId77"/>
    <p:sldId id="415" r:id="rId78"/>
    <p:sldId id="417" r:id="rId79"/>
    <p:sldId id="457" r:id="rId80"/>
    <p:sldId id="397" r:id="rId81"/>
    <p:sldId id="458" r:id="rId82"/>
    <p:sldId id="459" r:id="rId8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7F205-5511-4DF8-9A96-CC1AE27D7847}" v="3" dt="2022-09-20T15:41:40.0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8" autoAdjust="0"/>
    <p:restoredTop sz="86481" autoAdjust="0"/>
  </p:normalViewPr>
  <p:slideViewPr>
    <p:cSldViewPr snapToGrid="0" snapToObjects="1">
      <p:cViewPr varScale="1">
        <p:scale>
          <a:sx n="49" d="100"/>
          <a:sy n="49" d="100"/>
        </p:scale>
        <p:origin x="66" y="1146"/>
      </p:cViewPr>
      <p:guideLst/>
    </p:cSldViewPr>
  </p:slideViewPr>
  <p:outlineViewPr>
    <p:cViewPr>
      <p:scale>
        <a:sx n="33" d="100"/>
        <a:sy n="33" d="100"/>
      </p:scale>
      <p:origin x="0" y="-526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dison , Christopher (DIGITAL DEVELOPMENT LEAD)" userId="0d6a1e4c-5781-4755-a672-fe2cf8a92d99" providerId="ADAL" clId="{FC87F205-5511-4DF8-9A96-CC1AE27D7847}"/>
    <pc:docChg chg="custSel delSld modSld">
      <pc:chgData name="Roddison , Christopher (DIGITAL DEVELOPMENT LEAD)" userId="0d6a1e4c-5781-4755-a672-fe2cf8a92d99" providerId="ADAL" clId="{FC87F205-5511-4DF8-9A96-CC1AE27D7847}" dt="2022-09-20T15:41:03.159" v="7" actId="20577"/>
      <pc:docMkLst>
        <pc:docMk/>
      </pc:docMkLst>
      <pc:sldChg chg="modSp mod">
        <pc:chgData name="Roddison , Christopher (DIGITAL DEVELOPMENT LEAD)" userId="0d6a1e4c-5781-4755-a672-fe2cf8a92d99" providerId="ADAL" clId="{FC87F205-5511-4DF8-9A96-CC1AE27D7847}" dt="2022-09-20T15:40:49.053" v="4" actId="207"/>
        <pc:sldMkLst>
          <pc:docMk/>
          <pc:sldMk cId="2527589470" sldId="277"/>
        </pc:sldMkLst>
        <pc:spChg chg="mod">
          <ac:chgData name="Roddison , Christopher (DIGITAL DEVELOPMENT LEAD)" userId="0d6a1e4c-5781-4755-a672-fe2cf8a92d99" providerId="ADAL" clId="{FC87F205-5511-4DF8-9A96-CC1AE27D7847}" dt="2022-09-20T15:40:49.053" v="4" actId="207"/>
          <ac:spMkLst>
            <pc:docMk/>
            <pc:sldMk cId="2527589470" sldId="277"/>
            <ac:spMk id="4" creationId="{178845CD-E64C-4CC4-A8CC-D5114714390D}"/>
          </ac:spMkLst>
        </pc:spChg>
      </pc:sldChg>
      <pc:sldChg chg="addSp delSp modSp mod">
        <pc:chgData name="Roddison , Christopher (DIGITAL DEVELOPMENT LEAD)" userId="0d6a1e4c-5781-4755-a672-fe2cf8a92d99" providerId="ADAL" clId="{FC87F205-5511-4DF8-9A96-CC1AE27D7847}" dt="2022-09-20T15:41:03.159" v="7" actId="20577"/>
        <pc:sldMkLst>
          <pc:docMk/>
          <pc:sldMk cId="590402910" sldId="291"/>
        </pc:sldMkLst>
        <pc:spChg chg="mod">
          <ac:chgData name="Roddison , Christopher (DIGITAL DEVELOPMENT LEAD)" userId="0d6a1e4c-5781-4755-a672-fe2cf8a92d99" providerId="ADAL" clId="{FC87F205-5511-4DF8-9A96-CC1AE27D7847}" dt="2022-09-20T15:41:03.159" v="7" actId="20577"/>
          <ac:spMkLst>
            <pc:docMk/>
            <pc:sldMk cId="590402910" sldId="291"/>
            <ac:spMk id="2" creationId="{CF1BF78A-6E52-47C0-BA4B-329282644830}"/>
          </ac:spMkLst>
        </pc:spChg>
        <pc:spChg chg="del">
          <ac:chgData name="Roddison , Christopher (DIGITAL DEVELOPMENT LEAD)" userId="0d6a1e4c-5781-4755-a672-fe2cf8a92d99" providerId="ADAL" clId="{FC87F205-5511-4DF8-9A96-CC1AE27D7847}" dt="2022-09-20T15:39:17.304" v="0" actId="478"/>
          <ac:spMkLst>
            <pc:docMk/>
            <pc:sldMk cId="590402910" sldId="291"/>
            <ac:spMk id="6" creationId="{40159585-BA4D-482D-AAC7-C8F2B4715A57}"/>
          </ac:spMkLst>
        </pc:spChg>
        <pc:spChg chg="del">
          <ac:chgData name="Roddison , Christopher (DIGITAL DEVELOPMENT LEAD)" userId="0d6a1e4c-5781-4755-a672-fe2cf8a92d99" providerId="ADAL" clId="{FC87F205-5511-4DF8-9A96-CC1AE27D7847}" dt="2022-09-20T15:39:17.304" v="0" actId="478"/>
          <ac:spMkLst>
            <pc:docMk/>
            <pc:sldMk cId="590402910" sldId="291"/>
            <ac:spMk id="7" creationId="{7D4AAE8E-4A7D-4CEF-8F80-C880F3C7ABE6}"/>
          </ac:spMkLst>
        </pc:spChg>
        <pc:spChg chg="add mod">
          <ac:chgData name="Roddison , Christopher (DIGITAL DEVELOPMENT LEAD)" userId="0d6a1e4c-5781-4755-a672-fe2cf8a92d99" providerId="ADAL" clId="{FC87F205-5511-4DF8-9A96-CC1AE27D7847}" dt="2022-09-20T15:39:18.246" v="1"/>
          <ac:spMkLst>
            <pc:docMk/>
            <pc:sldMk cId="590402910" sldId="291"/>
            <ac:spMk id="8" creationId="{606A4C72-95B8-4FA0-83BA-1E2D3C12374B}"/>
          </ac:spMkLst>
        </pc:spChg>
        <pc:spChg chg="add mod">
          <ac:chgData name="Roddison , Christopher (DIGITAL DEVELOPMENT LEAD)" userId="0d6a1e4c-5781-4755-a672-fe2cf8a92d99" providerId="ADAL" clId="{FC87F205-5511-4DF8-9A96-CC1AE27D7847}" dt="2022-09-20T15:39:18.246" v="1"/>
          <ac:spMkLst>
            <pc:docMk/>
            <pc:sldMk cId="590402910" sldId="291"/>
            <ac:spMk id="9" creationId="{D74BA79A-82F5-4C8E-8212-90117947DC6F}"/>
          </ac:spMkLst>
        </pc:spChg>
      </pc:sldChg>
      <pc:sldChg chg="del">
        <pc:chgData name="Roddison , Christopher (DIGITAL DEVELOPMENT LEAD)" userId="0d6a1e4c-5781-4755-a672-fe2cf8a92d99" providerId="ADAL" clId="{FC87F205-5511-4DF8-9A96-CC1AE27D7847}" dt="2022-09-20T15:40:27.407" v="3" actId="2696"/>
        <pc:sldMkLst>
          <pc:docMk/>
          <pc:sldMk cId="1381663027" sldId="416"/>
        </pc:sldMkLst>
      </pc:sldChg>
      <pc:sldChg chg="modSp mod">
        <pc:chgData name="Roddison , Christopher (DIGITAL DEVELOPMENT LEAD)" userId="0d6a1e4c-5781-4755-a672-fe2cf8a92d99" providerId="ADAL" clId="{FC87F205-5511-4DF8-9A96-CC1AE27D7847}" dt="2022-09-20T15:40:59.314" v="6" actId="20577"/>
        <pc:sldMkLst>
          <pc:docMk/>
          <pc:sldMk cId="4285042170" sldId="419"/>
        </pc:sldMkLst>
        <pc:spChg chg="mod">
          <ac:chgData name="Roddison , Christopher (DIGITAL DEVELOPMENT LEAD)" userId="0d6a1e4c-5781-4755-a672-fe2cf8a92d99" providerId="ADAL" clId="{FC87F205-5511-4DF8-9A96-CC1AE27D7847}" dt="2022-09-20T15:40:59.314" v="6" actId="20577"/>
          <ac:spMkLst>
            <pc:docMk/>
            <pc:sldMk cId="4285042170" sldId="419"/>
            <ac:spMk id="2" creationId="{C1E21116-2723-5D49-826D-DDA931A5670D}"/>
          </ac:spMkLst>
        </pc:spChg>
      </pc:sldChg>
      <pc:sldChg chg="modSp mod">
        <pc:chgData name="Roddison , Christopher (DIGITAL DEVELOPMENT LEAD)" userId="0d6a1e4c-5781-4755-a672-fe2cf8a92d99" providerId="ADAL" clId="{FC87F205-5511-4DF8-9A96-CC1AE27D7847}" dt="2022-09-20T15:40:53.231" v="5" actId="207"/>
        <pc:sldMkLst>
          <pc:docMk/>
          <pc:sldMk cId="562357332" sldId="432"/>
        </pc:sldMkLst>
        <pc:spChg chg="mod">
          <ac:chgData name="Roddison , Christopher (DIGITAL DEVELOPMENT LEAD)" userId="0d6a1e4c-5781-4755-a672-fe2cf8a92d99" providerId="ADAL" clId="{FC87F205-5511-4DF8-9A96-CC1AE27D7847}" dt="2022-09-20T15:40:53.231" v="5" actId="207"/>
          <ac:spMkLst>
            <pc:docMk/>
            <pc:sldMk cId="562357332" sldId="432"/>
            <ac:spMk id="2" creationId="{8CBBA6C2-0C6D-384C-A36E-20571FC96184}"/>
          </ac:spMkLst>
        </pc:spChg>
      </pc:sldChg>
      <pc:sldChg chg="del">
        <pc:chgData name="Roddison , Christopher (DIGITAL DEVELOPMENT LEAD)" userId="0d6a1e4c-5781-4755-a672-fe2cf8a92d99" providerId="ADAL" clId="{FC87F205-5511-4DF8-9A96-CC1AE27D7847}" dt="2022-09-20T15:39:32.275" v="2" actId="2696"/>
        <pc:sldMkLst>
          <pc:docMk/>
          <pc:sldMk cId="1675475691" sldId="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ulturehive.co.uk/CVIresources/research-digest-training-and-development-of-healthcare-students/?owner=CVI"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r>
              <a:rPr lang="en-US" dirty="0"/>
              <a:t>Theatre Orchard worked with </a:t>
            </a:r>
            <a:r>
              <a:rPr lang="en-GB" sz="1200" kern="1200" dirty="0">
                <a:solidFill>
                  <a:schemeClr val="tx1"/>
                </a:solidFill>
                <a:effectLst/>
                <a:latin typeface="+mn-lt"/>
                <a:ea typeface="+mn-ea"/>
                <a:cs typeface="+mn-cs"/>
              </a:rPr>
              <a:t>20,000+ vulnerable adults, older people, vulnerable families and hospital in-patients with an online festival, events, workshops and printable resources during the first lockdown. They were about tackling loneliness, and supporting mental health, skills development, family activity, self-expression, and peer support. I’ve included this quote because it </a:t>
            </a:r>
            <a:r>
              <a:rPr lang="en-US" dirty="0"/>
              <a:t>illustrates the fact that creative work isn’t just about doing something nice to make us feel better in the moment, it’s also a way of </a:t>
            </a:r>
            <a:r>
              <a:rPr lang="en-US" dirty="0" err="1"/>
              <a:t>catalysing</a:t>
            </a:r>
            <a:r>
              <a:rPr lang="en-US" dirty="0"/>
              <a:t> engagement with local authorities and helping to shape priorities. </a:t>
            </a:r>
          </a:p>
        </p:txBody>
      </p:sp>
      <p:sp>
        <p:nvSpPr>
          <p:cNvPr id="4" name="Slide Number Placeholder 3"/>
          <p:cNvSpPr>
            <a:spLocks noGrp="1"/>
          </p:cNvSpPr>
          <p:nvPr>
            <p:ph type="sldNum" sz="quarter" idx="5"/>
          </p:nvPr>
        </p:nvSpPr>
        <p:spPr/>
        <p:txBody>
          <a:bodyPr/>
          <a:lstStyle/>
          <a:p>
            <a:fld id="{3EC62B43-B568-034E-AB6B-6095A55C4988}" type="slidenum">
              <a:rPr lang="en-US" smtClean="0"/>
              <a:t>25</a:t>
            </a:fld>
            <a:endParaRPr lang="en-US"/>
          </a:p>
        </p:txBody>
      </p:sp>
    </p:spTree>
    <p:extLst>
      <p:ext uri="{BB962C8B-B14F-4D97-AF65-F5344CB8AC3E}">
        <p14:creationId xmlns:p14="http://schemas.microsoft.com/office/powerpoint/2010/main" val="336542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62B43-B568-034E-AB6B-6095A55C4988}" type="slidenum">
              <a:rPr lang="en-US" smtClean="0"/>
              <a:t>40</a:t>
            </a:fld>
            <a:endParaRPr lang="en-US"/>
          </a:p>
        </p:txBody>
      </p:sp>
    </p:spTree>
    <p:extLst>
      <p:ext uri="{BB962C8B-B14F-4D97-AF65-F5344CB8AC3E}">
        <p14:creationId xmlns:p14="http://schemas.microsoft.com/office/powerpoint/2010/main" val="93109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7b67b080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27b67b0803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127b67b0803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8e955a69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28e955a69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128e955a69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28e955a69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28e955a690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128e955a690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8e955a69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28e955a690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128e955a69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8e955a690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28e955a690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128e955a690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8e955a690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8e955a690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128e955a690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273705c4c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273705c4ce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273705c4ce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Infographic from the </a:t>
            </a:r>
            <a:r>
              <a:rPr lang="en-US" i="1" dirty="0"/>
              <a:t>Creative Health </a:t>
            </a:r>
            <a:r>
              <a:rPr lang="en-US" i="0" dirty="0"/>
              <a:t>report from the APPG for Arts, Health &amp; Wellbeing</a:t>
            </a:r>
            <a:endParaRPr lang="en-US" dirty="0"/>
          </a:p>
        </p:txBody>
      </p:sp>
      <p:sp>
        <p:nvSpPr>
          <p:cNvPr id="4" name="Slide Number Placeholder 3"/>
          <p:cNvSpPr>
            <a:spLocks noGrp="1"/>
          </p:cNvSpPr>
          <p:nvPr>
            <p:ph type="sldNum" sz="quarter" idx="5"/>
          </p:nvPr>
        </p:nvSpPr>
        <p:spPr/>
        <p:txBody>
          <a:bodyPr/>
          <a:lstStyle/>
          <a:p>
            <a:fld id="{3EC62B43-B568-034E-AB6B-6095A55C4988}" type="slidenum">
              <a:rPr lang="en-US" smtClean="0"/>
              <a:t>30</a:t>
            </a:fld>
            <a:endParaRPr lang="en-US"/>
          </a:p>
        </p:txBody>
      </p:sp>
    </p:spTree>
    <p:extLst>
      <p:ext uri="{BB962C8B-B14F-4D97-AF65-F5344CB8AC3E}">
        <p14:creationId xmlns:p14="http://schemas.microsoft.com/office/powerpoint/2010/main" val="440420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28e955a690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28e955a690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128e955a690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27b67b080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27b67b080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127b67b0803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8e955a690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28e955a690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28e955a690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C62B43-B568-034E-AB6B-6095A55C4988}" type="slidenum">
              <a:rPr lang="en-US" smtClean="0"/>
              <a:t>71</a:t>
            </a:fld>
            <a:endParaRPr lang="en-US"/>
          </a:p>
        </p:txBody>
      </p:sp>
    </p:spTree>
    <p:extLst>
      <p:ext uri="{BB962C8B-B14F-4D97-AF65-F5344CB8AC3E}">
        <p14:creationId xmlns:p14="http://schemas.microsoft.com/office/powerpoint/2010/main" val="932683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Thanks for your time today</a:t>
            </a:r>
          </a:p>
          <a:p>
            <a:r>
              <a:rPr lang="en-GB" dirty="0"/>
              <a:t>We’d like to present some examples of how Barnsley Museums are embedding health and wellbeing into their work as  National Portfolio Organisation, supported by Arts Council England. One of our business plan aims is </a:t>
            </a:r>
            <a:r>
              <a:rPr lang="en-GB" b="1" i="0" dirty="0">
                <a:solidFill>
                  <a:srgbClr val="000000"/>
                </a:solidFill>
                <a:effectLst/>
              </a:rPr>
              <a:t>Barnsley Museums will make a strong contribution to the happiness and health &amp; wellbeing of the Borough – reducing GP visits and medication reliance</a:t>
            </a:r>
          </a:p>
          <a:p>
            <a:endParaRPr lang="en-GB" b="1" dirty="0">
              <a:solidFill>
                <a:srgbClr val="000000"/>
              </a:solidFill>
            </a:endParaRPr>
          </a:p>
          <a:p>
            <a:r>
              <a:rPr lang="en-GB" b="1" dirty="0">
                <a:solidFill>
                  <a:srgbClr val="000000"/>
                </a:solidFill>
              </a:rPr>
              <a:t>Volunteering is a key focus for us – there is loads of evidence for the positive  impact volunteering can have on people’s health and wellbeing but also the role of arts and culture more generally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B324E-2566-435F-89C8-FB88F3D4D8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336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100" dirty="0"/>
              <a:t>We know that  around 39% of people in Yorkshire and Humber – are either limited or non-digital users - we know there is there is digital poverty in Barnsley –- so  we made particular efforts to ensure that we also reached out to the more vulnerable people in our communities with an alternative offer –  </a:t>
            </a:r>
          </a:p>
          <a:p>
            <a:pPr lvl="0"/>
            <a:endParaRPr lang="en-GB" sz="1100" dirty="0"/>
          </a:p>
          <a:p>
            <a:pPr lvl="0"/>
            <a:r>
              <a:rPr lang="en-GB" sz="1100" dirty="0"/>
              <a:t>Due to the pandemic the Council were able to identify  where these people were as they needed help during lockdown, some people were known to us – but others were not  so we were able to reach out and engage with new people   </a:t>
            </a:r>
          </a:p>
          <a:p>
            <a:pPr lvl="0"/>
            <a:endParaRPr lang="en-GB" sz="1100" dirty="0"/>
          </a:p>
          <a:p>
            <a:r>
              <a:rPr lang="en-US" sz="1100" dirty="0"/>
              <a:t>the groups we didn’t necessarily aim at that have been captured and benefited. Lockdown has left some  people isolated that we would not have identified. We’ve been able to cross barriers of age and accessibility, deliver to those who have work life balance challenges and family circumstances that have been changed in ways we couldn’t have envisioned and bring them into our cultural, offer in ways that they would never have been able to before </a:t>
            </a:r>
            <a:endParaRPr lang="en-GB" sz="1100" dirty="0"/>
          </a:p>
          <a:p>
            <a:r>
              <a:rPr lang="en-GB" sz="1100" b="1" dirty="0"/>
              <a:t>Just some examples of what we did</a:t>
            </a:r>
          </a:p>
          <a:p>
            <a:r>
              <a:rPr lang="en-GB" sz="1100" dirty="0"/>
              <a:t> </a:t>
            </a:r>
            <a:r>
              <a:rPr lang="en-GB" sz="1100" b="1" dirty="0"/>
              <a:t>“Barnsley Museums Makes”- </a:t>
            </a:r>
            <a:r>
              <a:rPr lang="en-GB" sz="1100" dirty="0"/>
              <a:t>I,500 packs – targeted through schools  and social services – contained everything required to complete the activity – parents didn’t have to find the materials </a:t>
            </a:r>
          </a:p>
          <a:p>
            <a:r>
              <a:rPr lang="en-GB" sz="1100" b="1" dirty="0"/>
              <a:t>20,000</a:t>
            </a:r>
            <a:r>
              <a:rPr lang="en-GB" sz="1100" dirty="0"/>
              <a:t> Early Years, KS 1 and KS 2 books and 27,000 Summer Reading Challenge Packs for </a:t>
            </a:r>
            <a:r>
              <a:rPr lang="en-GB" sz="1100" b="1" dirty="0"/>
              <a:t>ALL</a:t>
            </a:r>
            <a:r>
              <a:rPr lang="en-GB" sz="1100" dirty="0"/>
              <a:t> primary schools in the borough.</a:t>
            </a:r>
            <a:r>
              <a:rPr lang="en-GB" sz="1100" b="1" dirty="0"/>
              <a:t> via Reading Agency </a:t>
            </a:r>
            <a:r>
              <a:rPr lang="en-GB" sz="1100" dirty="0"/>
              <a:t>– a huge logistical exercise to distribute </a:t>
            </a:r>
          </a:p>
          <a:p>
            <a:r>
              <a:rPr lang="en-GB" sz="1100" b="1" dirty="0"/>
              <a:t>“Barnsley Cares” project </a:t>
            </a:r>
            <a:r>
              <a:rPr lang="en-GB" sz="1100" dirty="0"/>
              <a:t>– 300 reminiscing and activity packs to care homes in the borough, local charity partners such as the Alzheimer’s Society packs included letters of support, a newly created reminiscing puzzle book, Barnsley Top Trumps and DVDs with rare archive footage of Barnsley</a:t>
            </a:r>
          </a:p>
          <a:p>
            <a:r>
              <a:rPr lang="en-GB" sz="1100" b="1" dirty="0"/>
              <a:t>Christmas offer  </a:t>
            </a:r>
            <a:r>
              <a:rPr lang="en-GB" sz="1100" dirty="0"/>
              <a:t>to care homes and via  Help the Aged- curated DVD of </a:t>
            </a:r>
            <a:r>
              <a:rPr lang="en-GB" sz="1100" dirty="0" err="1"/>
              <a:t>xmas</a:t>
            </a:r>
            <a:r>
              <a:rPr lang="en-GB" sz="1100" dirty="0"/>
              <a:t> concerts and </a:t>
            </a:r>
            <a:r>
              <a:rPr lang="en-GB" sz="1100" dirty="0" err="1"/>
              <a:t>xmas</a:t>
            </a:r>
            <a:r>
              <a:rPr lang="en-GB" sz="1100" dirty="0"/>
              <a:t> lights / Barnsley Bright Nights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B324E-2566-435F-89C8-FB88F3D4D8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744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Range of online resources relating to mindfulness and activities for physical wellbeing</a:t>
            </a:r>
          </a:p>
        </p:txBody>
      </p:sp>
      <p:sp>
        <p:nvSpPr>
          <p:cNvPr id="4" name="Slide Number Placeholder 3"/>
          <p:cNvSpPr>
            <a:spLocks noGrp="1"/>
          </p:cNvSpPr>
          <p:nvPr>
            <p:ph type="sldNum" sz="quarter" idx="5"/>
          </p:nvPr>
        </p:nvSpPr>
        <p:spPr/>
        <p:txBody>
          <a:bodyPr/>
          <a:lstStyle/>
          <a:p>
            <a:fld id="{3EC62B43-B568-034E-AB6B-6095A55C4988}" type="slidenum">
              <a:rPr lang="en-US" smtClean="0"/>
              <a:t>74</a:t>
            </a:fld>
            <a:endParaRPr lang="en-US"/>
          </a:p>
        </p:txBody>
      </p:sp>
    </p:spTree>
    <p:extLst>
      <p:ext uri="{BB962C8B-B14F-4D97-AF65-F5344CB8AC3E}">
        <p14:creationId xmlns:p14="http://schemas.microsoft.com/office/powerpoint/2010/main" val="2522070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 project for young people inspired by the Sadler Collection of drawing at the Cooper Gallery aimed at improving mental health, flexed for delivery during the pandemic</a:t>
            </a:r>
          </a:p>
          <a:p>
            <a:endParaRPr lang="en-GB" dirty="0"/>
          </a:p>
          <a:p>
            <a:endParaRPr lang="en-GB" dirty="0"/>
          </a:p>
        </p:txBody>
      </p:sp>
      <p:sp>
        <p:nvSpPr>
          <p:cNvPr id="4" name="Slide Number Placeholder 3"/>
          <p:cNvSpPr>
            <a:spLocks noGrp="1"/>
          </p:cNvSpPr>
          <p:nvPr>
            <p:ph type="sldNum" sz="quarter" idx="5"/>
          </p:nvPr>
        </p:nvSpPr>
        <p:spPr/>
        <p:txBody>
          <a:bodyPr/>
          <a:lstStyle/>
          <a:p>
            <a:fld id="{3EC62B43-B568-034E-AB6B-6095A55C4988}" type="slidenum">
              <a:rPr lang="en-US" smtClean="0"/>
              <a:t>75</a:t>
            </a:fld>
            <a:endParaRPr lang="en-US"/>
          </a:p>
        </p:txBody>
      </p:sp>
    </p:spTree>
    <p:extLst>
      <p:ext uri="{BB962C8B-B14F-4D97-AF65-F5344CB8AC3E}">
        <p14:creationId xmlns:p14="http://schemas.microsoft.com/office/powerpoint/2010/main" val="3266795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Kindred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2020 – 2022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Commissioned by Healthier Communities Service, Barnsley Council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Funded by Covid Recovery Fund, Barnsley Council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Kindred</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encouraged families with multiple and complex needs with mixed age children (11 – 18yrs), to view cultural and heritage activity as something they can positively engage in together, to raise aspirations, build skills and improve wellbeing.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programme came at a time of particular need for these families, at higher risk of being adversely affected by Covid-19 when demand for drug misuse-and domestic abuse services is rising.</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Barnsley Museums brought together nine social services and external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organisations</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recruit and refer families. During the pandemic, 20 families attended, with 59 individuals taking part from 13 districts around Barnsley.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Kindred</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offered a two-day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outdoor activities including craft, art, nature identification and micro-volunteering at Cannon Hall and Worsbrough Mill Museums. A positive learning experience and an introduction to family volunteering, education and training was provided. Support to access meaningful progression routes was offered to families, in partnership with twelve internal and external agencies. Evaluation evidenced the impact for all the families was 100% positive with many creating new social support networks and 70% expressing interest and enquired into career and volunteering opportunities.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EC62B43-B568-034E-AB6B-6095A55C4988}" type="slidenum">
              <a:rPr lang="en-US" smtClean="0"/>
              <a:t>76</a:t>
            </a:fld>
            <a:endParaRPr lang="en-US"/>
          </a:p>
        </p:txBody>
      </p:sp>
    </p:spTree>
    <p:extLst>
      <p:ext uri="{BB962C8B-B14F-4D97-AF65-F5344CB8AC3E}">
        <p14:creationId xmlns:p14="http://schemas.microsoft.com/office/powerpoint/2010/main" val="129038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latin typeface="Calibri" panose="020F0502020204030204" pitchFamily="34" charset="0"/>
                <a:cs typeface="Calibri" panose="020F0502020204030204" pitchFamily="34" charset="0"/>
              </a:rPr>
              <a:t>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Calibri" panose="020F0502020204030204" pitchFamily="34" charset="0"/>
                <a:cs typeface="Calibri" panose="020F0502020204030204" pitchFamily="34" charset="0"/>
              </a:rPr>
              <a:t>Established in 2017 in response to an Arts Council England/Department for Education challenge.  That challenge was to improve the alignment of cultural education for children and young people through local partnerships. They wanted to bring people together from </a:t>
            </a:r>
            <a:r>
              <a:rPr lang="en-GB" sz="1200" dirty="0">
                <a:latin typeface="Calibri" panose="020F0502020204030204" pitchFamily="34" charset="0"/>
                <a:cs typeface="Calibri" panose="020F0502020204030204" pitchFamily="34" charset="0"/>
              </a:rPr>
              <a:t>arts, heritage, culture and education sectors </a:t>
            </a:r>
            <a:r>
              <a:rPr lang="en-GB" dirty="0">
                <a:latin typeface="Calibri" panose="020F0502020204030204" pitchFamily="34" charset="0"/>
                <a:cs typeface="Calibri" panose="020F0502020204030204" pitchFamily="34" charset="0"/>
              </a:rPr>
              <a:t>to work together to </a:t>
            </a:r>
            <a:r>
              <a:rPr lang="en-GB" sz="1200" dirty="0">
                <a:latin typeface="Calibri" panose="020F0502020204030204" pitchFamily="34" charset="0"/>
                <a:cs typeface="Calibri" panose="020F0502020204030204" pitchFamily="34" charset="0"/>
              </a:rPr>
              <a:t>advocate the value of the arts, culture and 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alibri" panose="020F0502020204030204" pitchFamily="34" charset="0"/>
                <a:cs typeface="Calibri" panose="020F0502020204030204" pitchFamily="34" charset="0"/>
              </a:rPr>
              <a:t>With the aim of working collectively to deliver a cohesive offer in their local area.</a:t>
            </a:r>
            <a:endParaRPr lang="en-GB" dirty="0">
              <a:latin typeface="Calibri" panose="020F0502020204030204" pitchFamily="34" charset="0"/>
              <a:cs typeface="Calibri" panose="020F0502020204030204" pitchFamily="34" charset="0"/>
            </a:endParaRPr>
          </a:p>
          <a:p>
            <a:r>
              <a:rPr lang="en-GB" sz="1200" dirty="0">
                <a:effectLst/>
                <a:latin typeface="Calibri" panose="020F0502020204030204" pitchFamily="34" charset="0"/>
                <a:ea typeface="Calibri" panose="020F0502020204030204" pitchFamily="34" charset="0"/>
              </a:rPr>
              <a:t>Fusion, Barnsley’s Cultural Education Partnership, aims to increase access to arts and culture for ALL young people across Barnsley through delivery of strategy that positions Fusion as the cultural glue across the borough’s education sector. The partnership has been working with key partners from the education sector, youth services, Public Health, Education, Early Start and Prevention to find ways to support CYP health and wellbeing through increased access to arts, culture and creativity. </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This has led to collaborations including the provision of the online holiday club Creative Camps – which connected local families with over 13 artists, creatives and cultural practitioners with a focus on identify and finding a new creative outlet; CPD to improve CYP’s wellbeing through creative and sensory exploration and connecting partners with opportunities to enhance and support CYP across the borough through a wide range of creative projects and initiatives. </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June 2023 will see Fusion’s flagship project the Festival of Joy, Barnsley’s first ever Children’s Festival. </a:t>
            </a:r>
            <a:r>
              <a:rPr lang="en-GB" sz="1200">
                <a:effectLst/>
                <a:latin typeface="Calibri" panose="020F0502020204030204" pitchFamily="34" charset="0"/>
                <a:ea typeface="Calibri" panose="020F0502020204030204" pitchFamily="34" charset="0"/>
              </a:rPr>
              <a:t>The team is currently working towards the Day of Joy, activity that gives young people the chance to programme their own day of creative arts. </a:t>
            </a:r>
          </a:p>
          <a:p>
            <a:pPr marL="0" indent="0">
              <a:buNone/>
            </a:pPr>
            <a:endParaRPr lang="en-US" dirty="0"/>
          </a:p>
        </p:txBody>
      </p:sp>
      <p:sp>
        <p:nvSpPr>
          <p:cNvPr id="4" name="Slide Number Placeholder 3"/>
          <p:cNvSpPr>
            <a:spLocks noGrp="1"/>
          </p:cNvSpPr>
          <p:nvPr>
            <p:ph type="sldNum" sz="quarter" idx="5"/>
          </p:nvPr>
        </p:nvSpPr>
        <p:spPr/>
        <p:txBody>
          <a:bodyPr/>
          <a:lstStyle/>
          <a:p>
            <a:fld id="{A8204A79-5BA3-4A7D-9E81-5235005F46DF}" type="slidenum">
              <a:rPr lang="en-GB" smtClean="0"/>
              <a:t>77</a:t>
            </a:fld>
            <a:endParaRPr lang="en-GB"/>
          </a:p>
        </p:txBody>
      </p:sp>
    </p:spTree>
    <p:extLst>
      <p:ext uri="{BB962C8B-B14F-4D97-AF65-F5344CB8AC3E}">
        <p14:creationId xmlns:p14="http://schemas.microsoft.com/office/powerpoint/2010/main" val="365225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useful logic model from the 2019 report, which was based on over 9,000 peer reviewed studies across Europe and Russia</a:t>
            </a:r>
          </a:p>
        </p:txBody>
      </p:sp>
      <p:sp>
        <p:nvSpPr>
          <p:cNvPr id="4" name="Slide Number Placeholder 3"/>
          <p:cNvSpPr>
            <a:spLocks noGrp="1"/>
          </p:cNvSpPr>
          <p:nvPr>
            <p:ph type="sldNum" sz="quarter" idx="5"/>
          </p:nvPr>
        </p:nvSpPr>
        <p:spPr/>
        <p:txBody>
          <a:bodyPr/>
          <a:lstStyle/>
          <a:p>
            <a:fld id="{3EC62B43-B568-034E-AB6B-6095A55C4988}" type="slidenum">
              <a:rPr lang="en-US" smtClean="0"/>
              <a:t>31</a:t>
            </a:fld>
            <a:endParaRPr lang="en-US"/>
          </a:p>
        </p:txBody>
      </p:sp>
    </p:spTree>
    <p:extLst>
      <p:ext uri="{BB962C8B-B14F-4D97-AF65-F5344CB8AC3E}">
        <p14:creationId xmlns:p14="http://schemas.microsoft.com/office/powerpoint/2010/main" val="88611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“promising ‘grade B’ evidence for the following outcomes … evidence can be trusted </a:t>
            </a:r>
            <a:br>
              <a:rPr lang="en-GB" dirty="0"/>
            </a:br>
            <a:r>
              <a:rPr lang="en-GB" dirty="0"/>
              <a:t>to guide policy in most situations”</a:t>
            </a:r>
          </a:p>
          <a:p>
            <a:pPr lvl="1"/>
            <a:r>
              <a:rPr lang="en-GB" dirty="0"/>
              <a:t>The use of the arts (other than reading) to support child social development </a:t>
            </a:r>
          </a:p>
          <a:p>
            <a:pPr lvl="1"/>
            <a:r>
              <a:rPr lang="en-GB" dirty="0"/>
              <a:t>The use of the arts to support wellbeing in children and young people </a:t>
            </a:r>
          </a:p>
          <a:p>
            <a:pPr lvl="1"/>
            <a:r>
              <a:rPr lang="en-GB" dirty="0"/>
              <a:t>The use of the arts to support cognition in older age </a:t>
            </a:r>
            <a:br>
              <a:rPr lang="en-GB" dirty="0"/>
            </a:br>
            <a:endParaRPr lang="en-GB" dirty="0"/>
          </a:p>
          <a:p>
            <a:r>
              <a:rPr lang="en-GB" dirty="0"/>
              <a:t>“weaker ‘grade C and D’ evidence</a:t>
            </a:r>
          </a:p>
          <a:p>
            <a:pPr lvl="1"/>
            <a:r>
              <a:rPr lang="en-GB" dirty="0"/>
              <a:t>The use of the arts to reduce social inequalities </a:t>
            </a:r>
          </a:p>
          <a:p>
            <a:pPr lvl="1"/>
            <a:r>
              <a:rPr lang="en-GB" dirty="0"/>
              <a:t>The use of the arts to improve educational attainment </a:t>
            </a:r>
          </a:p>
          <a:p>
            <a:pPr lvl="1"/>
            <a:r>
              <a:rPr lang="en-GB" dirty="0"/>
              <a:t>The use of the arts to manage or treat mental illness (e.g. depression and anxiety) in children and young people </a:t>
            </a:r>
          </a:p>
          <a:p>
            <a:pPr lvl="1"/>
            <a:r>
              <a:rPr lang="en-GB" dirty="0"/>
              <a:t>The use of the arts to prevent mental illness (e.g. depression and anxiety) in adults </a:t>
            </a:r>
          </a:p>
          <a:p>
            <a:pPr lvl="1"/>
            <a:r>
              <a:rPr lang="en-GB" dirty="0"/>
              <a:t>The use of the arts to prevent further cognitive decline in adults with cognitive impairments </a:t>
            </a:r>
          </a:p>
          <a:p>
            <a:pPr lvl="1"/>
            <a:r>
              <a:rPr lang="en-GB" dirty="0"/>
              <a:t>The use of the arts to reduce non-communicable disease incidence </a:t>
            </a:r>
            <a:endParaRPr lang="en-US" dirty="0"/>
          </a:p>
          <a:p>
            <a:endParaRPr lang="en-US" dirty="0"/>
          </a:p>
        </p:txBody>
      </p:sp>
      <p:sp>
        <p:nvSpPr>
          <p:cNvPr id="4" name="Slide Number Placeholder 3"/>
          <p:cNvSpPr>
            <a:spLocks noGrp="1"/>
          </p:cNvSpPr>
          <p:nvPr>
            <p:ph type="sldNum" sz="quarter" idx="5"/>
          </p:nvPr>
        </p:nvSpPr>
        <p:spPr/>
        <p:txBody>
          <a:bodyPr/>
          <a:lstStyle/>
          <a:p>
            <a:fld id="{3EC62B43-B568-034E-AB6B-6095A55C4988}" type="slidenum">
              <a:rPr lang="en-US" smtClean="0"/>
              <a:t>32</a:t>
            </a:fld>
            <a:endParaRPr lang="en-US"/>
          </a:p>
        </p:txBody>
      </p:sp>
    </p:spTree>
    <p:extLst>
      <p:ext uri="{BB962C8B-B14F-4D97-AF65-F5344CB8AC3E}">
        <p14:creationId xmlns:p14="http://schemas.microsoft.com/office/powerpoint/2010/main" val="349209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CCV at Leeds University is a vitally important body when it comes to research in this area; they have produced three research digests and are steering the agenda towards equity and putting practitioners back into research.</a:t>
            </a:r>
          </a:p>
          <a:p>
            <a:r>
              <a:rPr lang="en-US" dirty="0"/>
              <a:t>Other research digests look at young people’s mental health (https://</a:t>
            </a:r>
            <a:r>
              <a:rPr lang="en-US" dirty="0" err="1"/>
              <a:t>www.culturehive.co.uk</a:t>
            </a:r>
            <a:r>
              <a:rPr lang="en-US" dirty="0"/>
              <a:t>/</a:t>
            </a:r>
            <a:r>
              <a:rPr lang="en-US" dirty="0" err="1"/>
              <a:t>CVIresources</a:t>
            </a:r>
            <a:r>
              <a:rPr lang="en-US" dirty="0"/>
              <a:t>/research-digest-young-peoples-mental-health/) </a:t>
            </a:r>
            <a:r>
              <a:rPr lang="en-GB" b="0" dirty="0"/>
              <a:t>and </a:t>
            </a:r>
            <a:r>
              <a:rPr lang="en-GB" b="0" u="none" dirty="0">
                <a:hlinkClick r:id="rId3"/>
              </a:rPr>
              <a:t>Training and development of healthcare students.</a:t>
            </a:r>
          </a:p>
          <a:p>
            <a:endParaRPr lang="en-US" dirty="0"/>
          </a:p>
          <a:p>
            <a:r>
              <a:rPr lang="en-US" dirty="0"/>
              <a:t>The Culture on referral digest concludes that “</a:t>
            </a:r>
            <a:r>
              <a:rPr lang="en-GB" sz="1200" kern="1200" dirty="0">
                <a:solidFill>
                  <a:schemeClr val="tx1"/>
                </a:solidFill>
                <a:effectLst/>
                <a:latin typeface="+mn-lt"/>
                <a:ea typeface="+mn-ea"/>
                <a:cs typeface="+mn-cs"/>
              </a:rPr>
              <a:t>Although all the studies demonstrated positive outcomes relating to wellbeing for participants taking </a:t>
            </a:r>
            <a:br>
              <a:rPr lang="en-GB" dirty="0"/>
            </a:br>
            <a:r>
              <a:rPr lang="en-GB" sz="1200" kern="1200" dirty="0">
                <a:solidFill>
                  <a:schemeClr val="tx1"/>
                </a:solidFill>
                <a:effectLst/>
                <a:latin typeface="+mn-lt"/>
                <a:ea typeface="+mn-ea"/>
                <a:cs typeface="+mn-cs"/>
              </a:rPr>
              <a:t>part in culture on referral programmes, there is still significant progress that needs to be made within this research area to be able to create a stronger evidence base.”</a:t>
            </a:r>
            <a:endParaRPr lang="en-US" dirty="0"/>
          </a:p>
        </p:txBody>
      </p:sp>
      <p:sp>
        <p:nvSpPr>
          <p:cNvPr id="4" name="Slide Number Placeholder 3"/>
          <p:cNvSpPr>
            <a:spLocks noGrp="1"/>
          </p:cNvSpPr>
          <p:nvPr>
            <p:ph type="sldNum" sz="quarter" idx="5"/>
          </p:nvPr>
        </p:nvSpPr>
        <p:spPr/>
        <p:txBody>
          <a:bodyPr/>
          <a:lstStyle/>
          <a:p>
            <a:fld id="{3EC62B43-B568-034E-AB6B-6095A55C4988}" type="slidenum">
              <a:rPr lang="en-US" smtClean="0"/>
              <a:t>33</a:t>
            </a:fld>
            <a:endParaRPr lang="en-US"/>
          </a:p>
        </p:txBody>
      </p:sp>
    </p:spTree>
    <p:extLst>
      <p:ext uri="{BB962C8B-B14F-4D97-AF65-F5344CB8AC3E}">
        <p14:creationId xmlns:p14="http://schemas.microsoft.com/office/powerpoint/2010/main" val="207602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response to the DCMS summary’s acknowledgement of a relative lack of evidence around health inequalities there is increasing research being directed in this area; and additional funding for this work coming in from UKRI</a:t>
            </a:r>
          </a:p>
        </p:txBody>
      </p:sp>
      <p:sp>
        <p:nvSpPr>
          <p:cNvPr id="4" name="Slide Number Placeholder 3"/>
          <p:cNvSpPr>
            <a:spLocks noGrp="1"/>
          </p:cNvSpPr>
          <p:nvPr>
            <p:ph type="sldNum" sz="quarter" idx="5"/>
          </p:nvPr>
        </p:nvSpPr>
        <p:spPr/>
        <p:txBody>
          <a:bodyPr/>
          <a:lstStyle/>
          <a:p>
            <a:fld id="{3EC62B43-B568-034E-AB6B-6095A55C4988}" type="slidenum">
              <a:rPr lang="en-US" smtClean="0"/>
              <a:t>34</a:t>
            </a:fld>
            <a:endParaRPr lang="en-US"/>
          </a:p>
        </p:txBody>
      </p:sp>
    </p:spTree>
    <p:extLst>
      <p:ext uri="{BB962C8B-B14F-4D97-AF65-F5344CB8AC3E}">
        <p14:creationId xmlns:p14="http://schemas.microsoft.com/office/powerpoint/2010/main" val="367480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year we have been working with practitioners specializing in supporting mental health with the arts to understand what needs to happen to make their work more stable and sustainable. This has resulted in a series of recommendations for funders, researchers, commissioners, practitioners and infrastructure organisations like CHWA.</a:t>
            </a:r>
          </a:p>
          <a:p>
            <a:endParaRPr lang="en-US" dirty="0"/>
          </a:p>
          <a:p>
            <a:r>
              <a:rPr lang="en-US" dirty="0"/>
              <a:t>The commissioner and funder recommendations may well be useful to this group and will be shared in late January.</a:t>
            </a:r>
          </a:p>
        </p:txBody>
      </p:sp>
      <p:sp>
        <p:nvSpPr>
          <p:cNvPr id="4" name="Slide Number Placeholder 3"/>
          <p:cNvSpPr>
            <a:spLocks noGrp="1"/>
          </p:cNvSpPr>
          <p:nvPr>
            <p:ph type="sldNum" sz="quarter" idx="5"/>
          </p:nvPr>
        </p:nvSpPr>
        <p:spPr/>
        <p:txBody>
          <a:bodyPr/>
          <a:lstStyle/>
          <a:p>
            <a:fld id="{3EC62B43-B568-034E-AB6B-6095A55C4988}" type="slidenum">
              <a:rPr lang="en-US" smtClean="0"/>
              <a:t>35</a:t>
            </a:fld>
            <a:endParaRPr lang="en-US"/>
          </a:p>
        </p:txBody>
      </p:sp>
    </p:spTree>
    <p:extLst>
      <p:ext uri="{BB962C8B-B14F-4D97-AF65-F5344CB8AC3E}">
        <p14:creationId xmlns:p14="http://schemas.microsoft.com/office/powerpoint/2010/main" val="108657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62B43-B568-034E-AB6B-6095A55C4988}" type="slidenum">
              <a:rPr lang="en-US" smtClean="0"/>
              <a:t>36</a:t>
            </a:fld>
            <a:endParaRPr lang="en-US"/>
          </a:p>
        </p:txBody>
      </p:sp>
    </p:spTree>
    <p:extLst>
      <p:ext uri="{BB962C8B-B14F-4D97-AF65-F5344CB8AC3E}">
        <p14:creationId xmlns:p14="http://schemas.microsoft.com/office/powerpoint/2010/main" val="116881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examples around the country of a more embedded approach to culture, health and wellbeing: in Gloucestershire, long-term investment by the Clinical Commissioning Group has led to significant falls in GP consultation rates and hospital admissions. In Cornwall, the Council’s Culture and Public Health teams have developed a Creative, Health and Wellbeing Partnership for Cornwall and Isles of Scilly, launched in 2020 with a particular focus on addressing health inequalities, improving mental wellbeing and addressing loneliness and isolation. In 2020, Greater Manchester Combined Authority launched </a:t>
            </a:r>
            <a:r>
              <a:rPr lang="en-GB" sz="1200" i="1" kern="1200" dirty="0">
                <a:solidFill>
                  <a:schemeClr val="tx1"/>
                </a:solidFill>
                <a:effectLst/>
                <a:latin typeface="+mn-lt"/>
                <a:ea typeface="+mn-ea"/>
                <a:cs typeface="+mn-cs"/>
              </a:rPr>
              <a:t>A Social Glue </a:t>
            </a:r>
            <a:r>
              <a:rPr lang="en-GB" sz="1200" kern="1200" dirty="0">
                <a:solidFill>
                  <a:schemeClr val="tx1"/>
                </a:solidFill>
                <a:effectLst/>
                <a:latin typeface="+mn-lt"/>
                <a:ea typeface="+mn-ea"/>
                <a:cs typeface="+mn-cs"/>
              </a:rPr>
              <a:t>from the Manchester Institute for Arts, Health &amp; Social Change, aligning culture with Manchester’s commitments to building a fairer, more equal society as the UK’s first Marmot city-region. </a:t>
            </a:r>
          </a:p>
        </p:txBody>
      </p:sp>
      <p:sp>
        <p:nvSpPr>
          <p:cNvPr id="4" name="Slide Number Placeholder 3"/>
          <p:cNvSpPr>
            <a:spLocks noGrp="1"/>
          </p:cNvSpPr>
          <p:nvPr>
            <p:ph type="sldNum" sz="quarter" idx="5"/>
          </p:nvPr>
        </p:nvSpPr>
        <p:spPr/>
        <p:txBody>
          <a:bodyPr/>
          <a:lstStyle/>
          <a:p>
            <a:fld id="{3EC62B43-B568-034E-AB6B-6095A55C4988}" type="slidenum">
              <a:rPr lang="en-US" smtClean="0"/>
              <a:t>39</a:t>
            </a:fld>
            <a:endParaRPr lang="en-US"/>
          </a:p>
        </p:txBody>
      </p:sp>
    </p:spTree>
    <p:extLst>
      <p:ext uri="{BB962C8B-B14F-4D97-AF65-F5344CB8AC3E}">
        <p14:creationId xmlns:p14="http://schemas.microsoft.com/office/powerpoint/2010/main" val="394891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E595FD-8DDC-7A4B-AB33-5EAF27B3DF9C}"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B5DF40-1782-244B-B8B1-3DFDD09A805D}" type="slidenum">
              <a:rPr lang="en-US" smtClean="0"/>
              <a:t>‹#›</a:t>
            </a:fld>
            <a:endParaRPr lang="en-US"/>
          </a:p>
        </p:txBody>
      </p:sp>
    </p:spTree>
    <p:extLst>
      <p:ext uri="{BB962C8B-B14F-4D97-AF65-F5344CB8AC3E}">
        <p14:creationId xmlns:p14="http://schemas.microsoft.com/office/powerpoint/2010/main" val="189298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cSld name="1_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3E595FD-8DDC-7A4B-AB33-5EAF27B3DF9C}" type="datetimeFigureOut">
              <a:rPr lang="en-US" smtClean="0"/>
              <a:t>9/20/2022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DB5DF40-1782-244B-B8B1-3DFDD09A805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234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E595FD-8DDC-7A4B-AB33-5EAF27B3DF9C}"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5DF40-1782-244B-B8B1-3DFDD09A805D}" type="slidenum">
              <a:rPr lang="en-US" smtClean="0"/>
              <a:t>‹#›</a:t>
            </a:fld>
            <a:endParaRPr lang="en-US"/>
          </a:p>
        </p:txBody>
      </p:sp>
    </p:spTree>
    <p:extLst>
      <p:ext uri="{BB962C8B-B14F-4D97-AF65-F5344CB8AC3E}">
        <p14:creationId xmlns:p14="http://schemas.microsoft.com/office/powerpoint/2010/main" val="306375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388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99"/>
        <p:cNvGrpSpPr/>
        <p:nvPr/>
      </p:nvGrpSpPr>
      <p:grpSpPr>
        <a:xfrm>
          <a:off x="0" y="0"/>
          <a:ext cx="0" cy="0"/>
          <a:chOff x="0" y="0"/>
          <a:chExt cx="0" cy="0"/>
        </a:xfrm>
      </p:grpSpPr>
      <p:sp>
        <p:nvSpPr>
          <p:cNvPr id="100" name="Google Shape;10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175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5.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gerrimoriarty.com.websitebuilder.prositehosting.co.uk/live-well-make-art"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s://hayleyyouell.com/social-chang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culturehealthandwellbeing.org.uk/news/day-life/day-life-esme-ward"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s://barnsleymbc.moderngov.co.uk/documents/s77939/Appendix%20B.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earedarts.org.uk/blog-ian-mcmillan-on-working-with-darts/" TargetMode="External"/><Relationship Id="rId7"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s://www.barnsley.gov.uk/media/19957/barnsley-hwb-strategy-final-web.pdf" TargetMode="External"/><Relationship Id="rId5" Type="http://schemas.openxmlformats.org/officeDocument/2006/relationships/hyperlink" Target="https://theunfurlings.org.uk/" TargetMode="External"/><Relationship Id="rId4" Type="http://schemas.openxmlformats.org/officeDocument/2006/relationships/hyperlink" Target="https://podtail.com/no/podcast/well-i-know-now/ian-mcmillan-tony-husband-ian-beesle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ulturehealthandwellbeing.org.uk/how-creativity-and-culture-are-supporting-shielding-and-vulnerable-people-home-during-covid-19"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culturehealthandwellbeing.org.uk/how-creativity-and-culture-are-supporting-people-institutions-during-covid-19"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hyperlink" Target="https://www.culturehealthandwellbeing.org.uk/sites/default/files/2019-08/museums-as-spaces-for-wellbeing-a-second-report.pdf" TargetMode="External"/><Relationship Id="rId3" Type="http://schemas.openxmlformats.org/officeDocument/2006/relationships/hyperlink" Target="https://www.gov.uk/government/publications/evidence-summary-for-policy-the-role-of-arts-in-improving-health-and-wellbeing" TargetMode="External"/><Relationship Id="rId7" Type="http://schemas.openxmlformats.org/officeDocument/2006/relationships/hyperlink" Target="https://whatworkswellbeing.org/blog/heritage-and-wellbeing/" TargetMode="External"/><Relationship Id="rId2" Type="http://schemas.openxmlformats.org/officeDocument/2006/relationships/hyperlink" Target="https://www.culturehealthandwellbeing.org.uk/resources/research-and-evaluation" TargetMode="External"/><Relationship Id="rId1" Type="http://schemas.openxmlformats.org/officeDocument/2006/relationships/slideLayout" Target="../slideLayouts/slideLayout12.xml"/><Relationship Id="rId6" Type="http://schemas.openxmlformats.org/officeDocument/2006/relationships/hyperlink" Target="https://www.artscouncil.org.uk/publication/arts-and-culture-health-and-wellbeing-and-criminal-justice-system-summary-evidence" TargetMode="External"/><Relationship Id="rId5" Type="http://schemas.openxmlformats.org/officeDocument/2006/relationships/hyperlink" Target="https://www.culturehealthandwellbeing.org.uk/appg-inquiry/" TargetMode="External"/><Relationship Id="rId4" Type="http://schemas.openxmlformats.org/officeDocument/2006/relationships/hyperlink" Target="https://www.culturehealthandwellbeing.org.uk/sites/default/files/9789289054553-eng.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ulturehive.co.uk/CVIresources/culture-on-referral-research-diges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ukri.org/news/investment-in-culture-and-nature-to-boost-the-nations-healt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ulturehealthandwellbeing.org.uk/surviving-thriving-building-model-sustainable-practice-creativity-and-mental-health"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www.northumberland.gov.uk/NorthumberlandCountyCouncil/media/Libraries-and-archives/FINAL-cultural-Strategy-2018-30-1.pdf" TargetMode="External"/><Relationship Id="rId3" Type="http://schemas.openxmlformats.org/officeDocument/2006/relationships/hyperlink" Target="https://www.youtube.com/watch?v=LaOETwURWz4" TargetMode="External"/><Relationship Id="rId7" Type="http://schemas.openxmlformats.org/officeDocument/2006/relationships/hyperlink" Target="https://ww3.brighton-hove.gov.uk/sites/brighton-hove.gov.uk/files/BHCC%20Public%20Health%20Annual%20Report%202018.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ncch.org.uk/what" TargetMode="External"/><Relationship Id="rId5" Type="http://schemas.openxmlformats.org/officeDocument/2006/relationships/hyperlink" Target="https://letstalk.cornwall.gov.uk/creative-health-and-wellbeing-partnership" TargetMode="External"/><Relationship Id="rId4" Type="http://schemas.openxmlformats.org/officeDocument/2006/relationships/hyperlink" Target="https://www.london.gov.uk/what-we-do/arts-and-culture/creative-health-and-wellbeing" TargetMode="External"/><Relationship Id="rId9" Type="http://schemas.openxmlformats.org/officeDocument/2006/relationships/hyperlink" Target="https://www.northumberland.gov.uk/NorthumberlandCountyCouncil/media/Health-and-social-care/Public%20Health/DPH-report-2019-B-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ulturehealthandwellbeing.org.uk/sites/default/files/Creative%20Health%20Briefing%20for%20ICS%20Planning%20FINAL_0.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xd.adobe.com/view/16e66046-17ab-47e5-9729-43aa41ed55dc-43b5/"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hyperlink" Target="mailto:wearecreativerecovery@gmail.co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hyperlink" Target="http://www.barnsley-museums.com/" TargetMode="External"/><Relationship Id="rId7" Type="http://schemas.openxmlformats.org/officeDocument/2006/relationships/image" Target="../media/image72.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1.jpeg"/><Relationship Id="rId5" Type="http://schemas.openxmlformats.org/officeDocument/2006/relationships/image" Target="https://mcusercontent.com/7620c92e0e7f3bafd5e610dd2/images/7ec6589c-d599-e048-f6d1-d1fa7fa31f1c.png" TargetMode="Externa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hyperlink" Target="https://www.artscouncil.org.uk/developing-creativity-and-culture/arts-culture-and-wellbein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hyperlink" Target="https://barnsleymuseums.art.blog/2021/02/01/wellbeing-resources-for-children/"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Un2I6fFm_l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8.jpeg"/><Relationship Id="rId7" Type="http://schemas.microsoft.com/office/2007/relationships/hdphoto" Target="../media/hdphoto1.wdp"/><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notesSlide" Target="../notesSlides/notesSlide28.xml"/><Relationship Id="rId16"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jpeg"/><Relationship Id="rId5" Type="http://schemas.openxmlformats.org/officeDocument/2006/relationships/image" Target="../media/image80.jpe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79.jpeg"/><Relationship Id="rId9" Type="http://schemas.openxmlformats.org/officeDocument/2006/relationships/image" Target="../media/image83.jpeg"/><Relationship Id="rId14" Type="http://schemas.openxmlformats.org/officeDocument/2006/relationships/image" Target="../media/image88.jpeg"/></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cid:f06183f0-a76b-4a6e-8d9a-8963961c229b@GBRP265.PROD.OUTLOOK.COM"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05D7D0-5D9C-4860-A292-49AABEEA608B}"/>
              </a:ext>
            </a:extLst>
          </p:cNvPr>
          <p:cNvSpPr>
            <a:spLocks noGrp="1"/>
          </p:cNvSpPr>
          <p:nvPr>
            <p:ph type="title"/>
          </p:nvPr>
        </p:nvSpPr>
        <p:spPr>
          <a:xfrm>
            <a:off x="838200" y="-1325563"/>
            <a:ext cx="10515600" cy="1325563"/>
          </a:xfrm>
        </p:spPr>
        <p:txBody>
          <a:bodyPr lIns="45719" rIns="45719" anchor="b">
            <a:normAutofit/>
          </a:bodyPr>
          <a:lstStyle/>
          <a:p>
            <a:r>
              <a:rPr lang="en-GB" dirty="0"/>
              <a:t>Creativity and Wellbeing Week Opening Event</a:t>
            </a:r>
          </a:p>
        </p:txBody>
      </p:sp>
      <p:pic>
        <p:nvPicPr>
          <p:cNvPr id="4" name="Picture 4" descr="First Slide opening the presentation about the Creativity and Wellbeing week.">
            <a:extLst>
              <a:ext uri="{FF2B5EF4-FFF2-40B4-BE49-F238E27FC236}">
                <a16:creationId xmlns:a16="http://schemas.microsoft.com/office/drawing/2014/main" id="{AF5A36B2-A19E-DCA4-055A-70DF4296A803}"/>
              </a:ext>
              <a:ext uri="{C183D7F6-B498-43B3-948B-1728B52AA6E4}">
                <adec:decorative xmlns:adec="http://schemas.microsoft.com/office/drawing/2017/decorative" val="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973833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What does it do?"/>
          <p:cNvSpPr txBox="1">
            <a:spLocks noGrp="1"/>
          </p:cNvSpPr>
          <p:nvPr>
            <p:ph type="title"/>
          </p:nvPr>
        </p:nvSpPr>
        <p:spPr>
          <a:prstGeom prst="rect">
            <a:avLst/>
          </a:prstGeom>
        </p:spPr>
        <p:txBody>
          <a:bodyPr/>
          <a:lstStyle/>
          <a:p>
            <a:r>
              <a:rPr dirty="0"/>
              <a:t>What does it do?</a:t>
            </a:r>
          </a:p>
        </p:txBody>
      </p:sp>
      <p:pic>
        <p:nvPicPr>
          <p:cNvPr id="145" name="Picture Placeholder 2" descr="Picture Placeholder 2"/>
          <p:cNvPicPr>
            <a:picLocks noGrp="1" noChangeAspect="1"/>
          </p:cNvPicPr>
          <p:nvPr>
            <p:ph type="pic" idx="21"/>
          </p:nvPr>
        </p:nvPicPr>
        <p:blipFill>
          <a:blip r:embed="rId2"/>
          <a:stretch>
            <a:fillRect/>
          </a:stretch>
        </p:blipFill>
        <p:spPr>
          <a:prstGeom prst="rect">
            <a:avLst/>
          </a:prstGeom>
        </p:spPr>
      </p:pic>
      <p:grpSp>
        <p:nvGrpSpPr>
          <p:cNvPr id="149" name="Image Gallery" descr="This diagram identifies the seven functions of art - Memory, hope, sorrow, re-balancing, self understanding, growth and appreciation."/>
          <p:cNvGrpSpPr/>
          <p:nvPr/>
        </p:nvGrpSpPr>
        <p:grpSpPr>
          <a:xfrm>
            <a:off x="5181279" y="-191045"/>
            <a:ext cx="6715901" cy="7710338"/>
            <a:chOff x="0" y="0"/>
            <a:chExt cx="6715900" cy="7710337"/>
          </a:xfrm>
        </p:grpSpPr>
        <p:pic>
          <p:nvPicPr>
            <p:cNvPr id="147" name="Screenshot 2022-04-27 at 14.51.00.png" descr="Screenshot 2022-04-27 at 14.51.00.png"/>
            <p:cNvPicPr>
              <a:picLocks noChangeAspect="1"/>
            </p:cNvPicPr>
            <p:nvPr/>
          </p:nvPicPr>
          <p:blipFill>
            <a:blip r:embed="rId3" cstate="email">
              <a:extLst>
                <a:ext uri="{28A0092B-C50C-407E-A947-70E740481C1C}">
                  <a14:useLocalDpi xmlns:a14="http://schemas.microsoft.com/office/drawing/2010/main"/>
                </a:ext>
              </a:extLst>
            </a:blip>
            <a:srcRect l="1090" r="1090"/>
            <a:stretch>
              <a:fillRect/>
            </a:stretch>
          </p:blipFill>
          <p:spPr>
            <a:xfrm>
              <a:off x="0" y="0"/>
              <a:ext cx="6715901" cy="7240090"/>
            </a:xfrm>
            <a:prstGeom prst="rect">
              <a:avLst/>
            </a:prstGeom>
            <a:ln w="12700" cap="flat">
              <a:noFill/>
              <a:miter lim="400000"/>
            </a:ln>
            <a:effectLst/>
          </p:spPr>
        </p:pic>
        <p:sp>
          <p:nvSpPr>
            <p:cNvPr id="148" name="Caption"/>
            <p:cNvSpPr/>
            <p:nvPr/>
          </p:nvSpPr>
          <p:spPr>
            <a:xfrm>
              <a:off x="0" y="7316289"/>
              <a:ext cx="6715901" cy="3940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rPr dirty="0"/>
                <a:t>Caption</a:t>
              </a:r>
            </a:p>
          </p:txBody>
        </p:sp>
      </p:grpSp>
      <p:sp>
        <p:nvSpPr>
          <p:cNvPr id="146" name="Double-click to edit">
            <a:extLst>
              <a:ext uri="{C183D7F6-B498-43B3-948B-1728B52AA6E4}">
                <adec:decorative xmlns:adec="http://schemas.microsoft.com/office/drawing/2017/decorative" val="1"/>
              </a:ext>
            </a:extLst>
          </p:cNvPr>
          <p:cNvSpPr txBox="1">
            <a:spLocks noGrp="1"/>
          </p:cNvSpPr>
          <p:nvPr>
            <p:ph type="body" sz="quarter" idx="1"/>
          </p:nvPr>
        </p:nvSpPr>
        <p:spPr>
          <a:prstGeom prst="rect">
            <a:avLst/>
          </a:prstGeom>
        </p:spPr>
        <p:txBody>
          <a:bodyPr/>
          <a:lstStyle/>
          <a:p>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A32B-A605-479B-8B6C-86CA501D2155}"/>
              </a:ext>
            </a:extLst>
          </p:cNvPr>
          <p:cNvSpPr>
            <a:spLocks noGrp="1"/>
          </p:cNvSpPr>
          <p:nvPr>
            <p:ph type="title" idx="4294967295"/>
          </p:nvPr>
        </p:nvSpPr>
        <p:spPr>
          <a:xfrm>
            <a:off x="838200" y="-1325563"/>
            <a:ext cx="10515600" cy="1325563"/>
          </a:xfrm>
        </p:spPr>
        <p:txBody>
          <a:bodyPr lIns="45719" rIns="45719" anchor="b">
            <a:normAutofit/>
          </a:bodyPr>
          <a:lstStyle/>
          <a:p>
            <a:r>
              <a:rPr lang="en-GB" dirty="0"/>
              <a:t>Maslow’s Hierarchy of Needs</a:t>
            </a:r>
          </a:p>
        </p:txBody>
      </p:sp>
      <p:pic>
        <p:nvPicPr>
          <p:cNvPr id="15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1751" y="2011"/>
            <a:ext cx="9648498" cy="6858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0CA2-59D3-4485-81C9-E3395D98EDBF}"/>
              </a:ext>
            </a:extLst>
          </p:cNvPr>
          <p:cNvSpPr>
            <a:spLocks noGrp="1"/>
          </p:cNvSpPr>
          <p:nvPr>
            <p:ph type="title" idx="4294967295"/>
          </p:nvPr>
        </p:nvSpPr>
        <p:spPr>
          <a:xfrm>
            <a:off x="838200" y="-1325563"/>
            <a:ext cx="10515600" cy="1325563"/>
          </a:xfrm>
        </p:spPr>
        <p:txBody>
          <a:bodyPr lIns="45719" rIns="45719" anchor="b">
            <a:normAutofit/>
          </a:bodyPr>
          <a:lstStyle/>
          <a:p>
            <a:r>
              <a:rPr lang="en-GB" dirty="0"/>
              <a:t>Maslow’s Motivation Model</a:t>
            </a:r>
          </a:p>
        </p:txBody>
      </p:sp>
      <p:pic>
        <p:nvPicPr>
          <p:cNvPr id="153" name="Image" descr="Image"/>
          <p:cNvPicPr>
            <a:picLocks noChangeAspect="1"/>
          </p:cNvPicPr>
          <p:nvPr/>
        </p:nvPicPr>
        <p:blipFill>
          <a:blip r:embed="rId2"/>
          <a:stretch>
            <a:fillRect/>
          </a:stretch>
        </p:blipFill>
        <p:spPr>
          <a:xfrm>
            <a:off x="2378638" y="2011"/>
            <a:ext cx="7434724" cy="68580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lowchart: Document 70">
            <a:extLst>
              <a:ext uri="{C183D7F6-B498-43B3-948B-1728B52AA6E4}">
                <adec:decorative xmlns:adec="http://schemas.microsoft.com/office/drawing/2017/decorative" val="1"/>
              </a:ext>
            </a:extLst>
          </p:cNvPr>
          <p:cNvSpPr/>
          <p:nvPr/>
        </p:nvSpPr>
        <p:spPr>
          <a:xfrm>
            <a:off x="638175" y="0"/>
            <a:ext cx="3248026" cy="3357086"/>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256C39"/>
          </a:solidFill>
          <a:ln w="12700">
            <a:miter lim="400000"/>
          </a:ln>
        </p:spPr>
        <p:txBody>
          <a:bodyPr lIns="45719" rIns="45719" anchor="ctr"/>
          <a:lstStyle/>
          <a:p>
            <a:pPr algn="ctr">
              <a:defRPr>
                <a:solidFill>
                  <a:srgbClr val="FFFFFF"/>
                </a:solidFill>
              </a:defRPr>
            </a:pPr>
            <a:endParaRPr dirty="0"/>
          </a:p>
        </p:txBody>
      </p:sp>
      <p:sp>
        <p:nvSpPr>
          <p:cNvPr id="156" name="Title 3"/>
          <p:cNvSpPr txBox="1">
            <a:spLocks noGrp="1"/>
          </p:cNvSpPr>
          <p:nvPr>
            <p:ph type="title"/>
          </p:nvPr>
        </p:nvSpPr>
        <p:spPr>
          <a:xfrm>
            <a:off x="838199" y="171162"/>
            <a:ext cx="2840184" cy="2371148"/>
          </a:xfrm>
          <a:prstGeom prst="rect">
            <a:avLst/>
          </a:prstGeom>
        </p:spPr>
        <p:txBody>
          <a:bodyPr anchor="ctr"/>
          <a:lstStyle>
            <a:lvl1pPr>
              <a:defRPr>
                <a:solidFill>
                  <a:srgbClr val="FFFFFF"/>
                </a:solidFill>
              </a:defRPr>
            </a:lvl1pPr>
          </a:lstStyle>
          <a:p>
            <a:r>
              <a:rPr dirty="0"/>
              <a:t>From Surviving to Thriving</a:t>
            </a:r>
          </a:p>
        </p:txBody>
      </p:sp>
      <p:pic>
        <p:nvPicPr>
          <p:cNvPr id="157"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2293" y="640080"/>
            <a:ext cx="5578817" cy="557881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Barnsley"/>
          <p:cNvSpPr txBox="1">
            <a:spLocks noGrp="1"/>
          </p:cNvSpPr>
          <p:nvPr>
            <p:ph type="title"/>
          </p:nvPr>
        </p:nvSpPr>
        <p:spPr>
          <a:prstGeom prst="rect">
            <a:avLst/>
          </a:prstGeom>
        </p:spPr>
        <p:txBody>
          <a:bodyPr/>
          <a:lstStyle/>
          <a:p>
            <a:r>
              <a:rPr dirty="0"/>
              <a:t>Barnsley</a:t>
            </a:r>
          </a:p>
        </p:txBody>
      </p:sp>
      <p:pic>
        <p:nvPicPr>
          <p:cNvPr id="163" name="barnsley_library.jpg" descr="This is a photograph of Barnsley librar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79" y="2110436"/>
            <a:ext cx="5392654" cy="3593799"/>
          </a:xfrm>
          <a:prstGeom prst="rect">
            <a:avLst/>
          </a:prstGeom>
          <a:ln w="12700">
            <a:miter lim="400000"/>
          </a:ln>
        </p:spPr>
      </p:pic>
      <p:pic>
        <p:nvPicPr>
          <p:cNvPr id="160" name="Picture Placeholder 2" descr="Picture Placeholder 2"/>
          <p:cNvPicPr>
            <a:picLocks noGrp="1" noChangeAspect="1"/>
          </p:cNvPicPr>
          <p:nvPr>
            <p:ph type="pic" idx="21"/>
          </p:nvPr>
        </p:nvPicPr>
        <p:blipFill>
          <a:blip r:embed="rId3"/>
          <a:stretch>
            <a:fillRect/>
          </a:stretch>
        </p:blipFill>
        <p:spPr>
          <a:prstGeom prst="rect">
            <a:avLst/>
          </a:prstGeom>
        </p:spPr>
      </p:pic>
      <p:pic>
        <p:nvPicPr>
          <p:cNvPr id="162" name="Image" descr="Image"/>
          <p:cNvPicPr>
            <a:picLocks noChangeAspect="1"/>
          </p:cNvPicPr>
          <p:nvPr/>
        </p:nvPicPr>
        <p:blipFill>
          <a:blip r:embed="rId4"/>
          <a:stretch>
            <a:fillRect/>
          </a:stretch>
        </p:blipFill>
        <p:spPr>
          <a:xfrm>
            <a:off x="5161728" y="316745"/>
            <a:ext cx="6346559" cy="6224510"/>
          </a:xfrm>
          <a:prstGeom prst="rect">
            <a:avLst/>
          </a:prstGeom>
          <a:ln w="12700">
            <a:miter lim="400000"/>
          </a:ln>
        </p:spPr>
      </p:pic>
      <p:sp>
        <p:nvSpPr>
          <p:cNvPr id="161" name="Double-click to edit">
            <a:extLst>
              <a:ext uri="{C183D7F6-B498-43B3-948B-1728B52AA6E4}">
                <adec:decorative xmlns:adec="http://schemas.microsoft.com/office/drawing/2017/decorative" val="1"/>
              </a:ext>
            </a:extLst>
          </p:cNvPr>
          <p:cNvSpPr txBox="1">
            <a:spLocks noGrp="1"/>
          </p:cNvSpPr>
          <p:nvPr>
            <p:ph type="body" sz="quarter" idx="1"/>
          </p:nvPr>
        </p:nvSpPr>
        <p:spPr>
          <a:prstGeom prst="rect">
            <a:avLst/>
          </a:prstGeom>
        </p:spPr>
        <p:txBody>
          <a:bodyPr/>
          <a:lstStyle/>
          <a:p>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Questions and Challenges"/>
          <p:cNvSpPr txBox="1">
            <a:spLocks noGrp="1"/>
          </p:cNvSpPr>
          <p:nvPr>
            <p:ph type="title"/>
          </p:nvPr>
        </p:nvSpPr>
        <p:spPr>
          <a:prstGeom prst="rect">
            <a:avLst/>
          </a:prstGeom>
        </p:spPr>
        <p:txBody>
          <a:bodyPr/>
          <a:lstStyle/>
          <a:p>
            <a:r>
              <a:rPr dirty="0"/>
              <a:t>Questions and Challenges</a:t>
            </a:r>
          </a:p>
        </p:txBody>
      </p:sp>
      <p:sp>
        <p:nvSpPr>
          <p:cNvPr id="166" name="If individual and collective creativity is the engine which drives us up to the pinnacle of Maslow’s pyramid, how should we ‘value’ it? How much is it worth?…"/>
          <p:cNvSpPr txBox="1">
            <a:spLocks noGrp="1"/>
          </p:cNvSpPr>
          <p:nvPr>
            <p:ph type="body" idx="1"/>
          </p:nvPr>
        </p:nvSpPr>
        <p:spPr>
          <a:prstGeom prst="rect">
            <a:avLst/>
          </a:prstGeom>
        </p:spPr>
        <p:txBody>
          <a:bodyPr/>
          <a:lstStyle/>
          <a:p>
            <a:pPr marL="221742" indent="-221742" defTabSz="886968">
              <a:spcBef>
                <a:spcPts val="900"/>
              </a:spcBef>
              <a:defRPr sz="2716"/>
            </a:pPr>
            <a:r>
              <a:rPr dirty="0"/>
              <a:t>If individual and collective creativity is the engine which drives us up to the pinnacle of Maslow’s pyramid, how should we ‘value’ it? How much is it worth?</a:t>
            </a:r>
          </a:p>
          <a:p>
            <a:pPr marL="221742" indent="-221742" defTabSz="886968">
              <a:spcBef>
                <a:spcPts val="900"/>
              </a:spcBef>
              <a:defRPr sz="2716"/>
            </a:pPr>
            <a:r>
              <a:rPr dirty="0"/>
              <a:t>If Creative Energy is the fuel, how can we ensure that we have enough?</a:t>
            </a:r>
          </a:p>
          <a:p>
            <a:pPr marL="221742" indent="-221742" defTabSz="886968">
              <a:spcBef>
                <a:spcPts val="900"/>
              </a:spcBef>
              <a:defRPr sz="2716"/>
            </a:pPr>
            <a:r>
              <a:rPr dirty="0"/>
              <a:t>If the evidence that inviting participation in creativity reduces costs in health and care, how much resource is being invested in Creativity by organisations delivering health and care?</a:t>
            </a:r>
          </a:p>
          <a:p>
            <a:pPr marL="221742" indent="-221742" defTabSz="886968">
              <a:spcBef>
                <a:spcPts val="900"/>
              </a:spcBef>
              <a:defRPr sz="2716"/>
            </a:pPr>
            <a:r>
              <a:rPr dirty="0"/>
              <a:t>How can we ensure that access to creative opportunity is voluntary and does not depend upon ‘referral’ and does not operate as a ‘medical’ model?</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kylark - Matt Walsh"/>
          <p:cNvSpPr txBox="1">
            <a:spLocks noGrp="1"/>
          </p:cNvSpPr>
          <p:nvPr>
            <p:ph type="title"/>
          </p:nvPr>
        </p:nvSpPr>
        <p:spPr>
          <a:prstGeom prst="rect">
            <a:avLst/>
          </a:prstGeom>
        </p:spPr>
        <p:txBody>
          <a:bodyPr/>
          <a:lstStyle/>
          <a:p>
            <a:r>
              <a:rPr dirty="0"/>
              <a:t>Skylark - Matt Walsh</a:t>
            </a:r>
          </a:p>
        </p:txBody>
      </p:sp>
      <p:sp>
        <p:nvSpPr>
          <p:cNvPr id="170" name="Happy heart…"/>
          <p:cNvSpPr txBox="1">
            <a:spLocks noGrp="1"/>
          </p:cNvSpPr>
          <p:nvPr>
            <p:ph type="body" sz="quarter" idx="1"/>
          </p:nvPr>
        </p:nvSpPr>
        <p:spPr>
          <a:prstGeom prst="rect">
            <a:avLst/>
          </a:prstGeom>
        </p:spPr>
        <p:txBody>
          <a:bodyPr/>
          <a:lstStyle/>
          <a:p>
            <a:pPr defTabSz="457200">
              <a:lnSpc>
                <a:spcPct val="115000"/>
              </a:lnSpc>
              <a:spcBef>
                <a:spcPts val="0"/>
              </a:spcBef>
              <a:defRPr sz="1100">
                <a:uFill>
                  <a:solidFill>
                    <a:srgbClr val="000000"/>
                  </a:solidFill>
                </a:uFill>
                <a:latin typeface="Arial"/>
                <a:ea typeface="Arial"/>
                <a:cs typeface="Arial"/>
                <a:sym typeface="Arial"/>
              </a:defRPr>
            </a:pPr>
            <a:r>
              <a:rPr sz="1200" dirty="0"/>
              <a:t>Happy heart</a:t>
            </a:r>
          </a:p>
          <a:p>
            <a:pPr defTabSz="457200">
              <a:lnSpc>
                <a:spcPct val="115000"/>
              </a:lnSpc>
              <a:spcBef>
                <a:spcPts val="0"/>
              </a:spcBef>
              <a:defRPr sz="1100">
                <a:uFill>
                  <a:solidFill>
                    <a:srgbClr val="000000"/>
                  </a:solidFill>
                </a:uFill>
                <a:latin typeface="Arial"/>
                <a:ea typeface="Arial"/>
                <a:cs typeface="Arial"/>
                <a:sym typeface="Arial"/>
              </a:defRPr>
            </a:pPr>
            <a:r>
              <a:rPr sz="1200" dirty="0"/>
              <a:t>Your music fills the northern sky</a:t>
            </a:r>
          </a:p>
          <a:p>
            <a:pPr defTabSz="457200">
              <a:lnSpc>
                <a:spcPct val="115000"/>
              </a:lnSpc>
              <a:spcBef>
                <a:spcPts val="0"/>
              </a:spcBef>
              <a:defRPr sz="1100">
                <a:uFill>
                  <a:solidFill>
                    <a:srgbClr val="000000"/>
                  </a:solidFill>
                </a:uFill>
                <a:latin typeface="Arial"/>
                <a:ea typeface="Arial"/>
                <a:cs typeface="Arial"/>
                <a:sym typeface="Arial"/>
              </a:defRPr>
            </a:pPr>
            <a:r>
              <a:rPr sz="1200" dirty="0"/>
              <a:t>Sing across the sun</a:t>
            </a:r>
          </a:p>
          <a:p>
            <a:pPr defTabSz="457200">
              <a:lnSpc>
                <a:spcPct val="115000"/>
              </a:lnSpc>
              <a:spcBef>
                <a:spcPts val="0"/>
              </a:spcBef>
              <a:defRPr sz="1100">
                <a:uFill>
                  <a:solidFill>
                    <a:srgbClr val="000000"/>
                  </a:solidFill>
                </a:uFill>
                <a:latin typeface="Arial"/>
                <a:ea typeface="Arial"/>
                <a:cs typeface="Arial"/>
                <a:sym typeface="Arial"/>
              </a:defRPr>
            </a:pPr>
            <a:r>
              <a:rPr sz="1200" dirty="0"/>
              <a:t>Shout your joyous song</a:t>
            </a:r>
          </a:p>
          <a:p>
            <a:pPr defTabSz="457200">
              <a:lnSpc>
                <a:spcPct val="115000"/>
              </a:lnSpc>
              <a:spcBef>
                <a:spcPts val="0"/>
              </a:spcBef>
              <a:defRPr sz="1100">
                <a:uFill>
                  <a:solidFill>
                    <a:srgbClr val="000000"/>
                  </a:solidFill>
                </a:uFill>
                <a:latin typeface="Arial"/>
                <a:ea typeface="Arial"/>
                <a:cs typeface="Arial"/>
                <a:sym typeface="Arial"/>
              </a:defRPr>
            </a:pPr>
            <a:r>
              <a:rPr sz="1200" dirty="0"/>
              <a:t>Remind us all that life's worth living.</a:t>
            </a:r>
          </a:p>
          <a:p>
            <a:pPr defTabSz="457200">
              <a:lnSpc>
                <a:spcPct val="115000"/>
              </a:lnSpc>
              <a:spcBef>
                <a:spcPts val="0"/>
              </a:spcBef>
              <a:defRPr sz="1200">
                <a:uFill>
                  <a:solidFill>
                    <a:srgbClr val="000000"/>
                  </a:solidFill>
                </a:uFill>
                <a:latin typeface="Arial"/>
                <a:ea typeface="Arial"/>
                <a:cs typeface="Arial"/>
                <a:sym typeface="Arial"/>
              </a:defRPr>
            </a:pPr>
            <a:endParaRPr sz="1200" dirty="0"/>
          </a:p>
          <a:p>
            <a:pPr defTabSz="457200">
              <a:lnSpc>
                <a:spcPct val="115000"/>
              </a:lnSpc>
              <a:spcBef>
                <a:spcPts val="0"/>
              </a:spcBef>
              <a:defRPr sz="1100">
                <a:uFill>
                  <a:solidFill>
                    <a:srgbClr val="000000"/>
                  </a:solidFill>
                </a:uFill>
                <a:latin typeface="Arial"/>
                <a:ea typeface="Arial"/>
                <a:cs typeface="Arial"/>
                <a:sym typeface="Arial"/>
              </a:defRPr>
            </a:pPr>
            <a:r>
              <a:rPr sz="1200" dirty="0"/>
              <a:t>Bright dark sky,</a:t>
            </a:r>
          </a:p>
          <a:p>
            <a:pPr defTabSz="457200">
              <a:lnSpc>
                <a:spcPct val="115000"/>
              </a:lnSpc>
              <a:spcBef>
                <a:spcPts val="0"/>
              </a:spcBef>
              <a:defRPr sz="1100">
                <a:uFill>
                  <a:solidFill>
                    <a:srgbClr val="000000"/>
                  </a:solidFill>
                </a:uFill>
                <a:latin typeface="Arial"/>
                <a:ea typeface="Arial"/>
                <a:cs typeface="Arial"/>
                <a:sym typeface="Arial"/>
              </a:defRPr>
            </a:pPr>
            <a:r>
              <a:rPr sz="1200" dirty="0"/>
              <a:t>Trill your thrilling tune, quiver</a:t>
            </a:r>
          </a:p>
          <a:p>
            <a:pPr defTabSz="457200">
              <a:lnSpc>
                <a:spcPct val="115000"/>
              </a:lnSpc>
              <a:spcBef>
                <a:spcPts val="0"/>
              </a:spcBef>
              <a:defRPr sz="1100">
                <a:uFill>
                  <a:solidFill>
                    <a:srgbClr val="000000"/>
                  </a:solidFill>
                </a:uFill>
                <a:latin typeface="Arial"/>
                <a:ea typeface="Arial"/>
                <a:cs typeface="Arial"/>
                <a:sym typeface="Arial"/>
              </a:defRPr>
            </a:pPr>
            <a:r>
              <a:rPr sz="1200" dirty="0"/>
              <a:t>Wings and hover, </a:t>
            </a:r>
          </a:p>
          <a:p>
            <a:pPr defTabSz="457200">
              <a:lnSpc>
                <a:spcPct val="115000"/>
              </a:lnSpc>
              <a:spcBef>
                <a:spcPts val="0"/>
              </a:spcBef>
              <a:defRPr sz="1100">
                <a:uFill>
                  <a:solidFill>
                    <a:srgbClr val="000000"/>
                  </a:solidFill>
                </a:uFill>
                <a:latin typeface="Arial"/>
                <a:ea typeface="Arial"/>
                <a:cs typeface="Arial"/>
                <a:sym typeface="Arial"/>
              </a:defRPr>
            </a:pPr>
            <a:r>
              <a:rPr sz="1200" dirty="0"/>
              <a:t>Descend almost</a:t>
            </a:r>
          </a:p>
          <a:p>
            <a:pPr defTabSz="457200">
              <a:lnSpc>
                <a:spcPct val="115000"/>
              </a:lnSpc>
              <a:spcBef>
                <a:spcPts val="0"/>
              </a:spcBef>
              <a:defRPr sz="1100">
                <a:uFill>
                  <a:solidFill>
                    <a:srgbClr val="000000"/>
                  </a:solidFill>
                </a:uFill>
                <a:latin typeface="Arial"/>
                <a:ea typeface="Arial"/>
                <a:cs typeface="Arial"/>
                <a:sym typeface="Arial"/>
              </a:defRPr>
            </a:pPr>
            <a:r>
              <a:rPr sz="1200" dirty="0"/>
              <a:t>And lead us all a merry dance.</a:t>
            </a:r>
          </a:p>
          <a:p>
            <a:pPr defTabSz="457200">
              <a:lnSpc>
                <a:spcPct val="115000"/>
              </a:lnSpc>
              <a:spcBef>
                <a:spcPts val="0"/>
              </a:spcBef>
              <a:defRPr sz="1200">
                <a:uFill>
                  <a:solidFill>
                    <a:srgbClr val="000000"/>
                  </a:solidFill>
                </a:uFill>
                <a:latin typeface="Arial"/>
                <a:ea typeface="Arial"/>
                <a:cs typeface="Arial"/>
                <a:sym typeface="Arial"/>
              </a:defRPr>
            </a:pPr>
            <a:endParaRPr sz="1200" dirty="0"/>
          </a:p>
          <a:p>
            <a:pPr defTabSz="457200">
              <a:lnSpc>
                <a:spcPct val="115000"/>
              </a:lnSpc>
              <a:spcBef>
                <a:spcPts val="0"/>
              </a:spcBef>
              <a:defRPr sz="1100">
                <a:uFill>
                  <a:solidFill>
                    <a:srgbClr val="000000"/>
                  </a:solidFill>
                </a:uFill>
                <a:latin typeface="Arial"/>
                <a:ea typeface="Arial"/>
                <a:cs typeface="Arial"/>
                <a:sym typeface="Arial"/>
              </a:defRPr>
            </a:pPr>
            <a:r>
              <a:rPr sz="1200" dirty="0"/>
              <a:t>Stay and sing</a:t>
            </a:r>
          </a:p>
          <a:p>
            <a:pPr defTabSz="457200">
              <a:lnSpc>
                <a:spcPct val="115000"/>
              </a:lnSpc>
              <a:spcBef>
                <a:spcPts val="0"/>
              </a:spcBef>
              <a:defRPr sz="1100">
                <a:uFill>
                  <a:solidFill>
                    <a:srgbClr val="000000"/>
                  </a:solidFill>
                </a:uFill>
                <a:latin typeface="Arial"/>
                <a:ea typeface="Arial"/>
                <a:cs typeface="Arial"/>
                <a:sym typeface="Arial"/>
              </a:defRPr>
            </a:pPr>
            <a:r>
              <a:rPr sz="1200" dirty="0"/>
              <a:t>Little bird, </a:t>
            </a:r>
            <a:r>
              <a:rPr sz="1200" dirty="0" err="1"/>
              <a:t>colourful</a:t>
            </a:r>
            <a:r>
              <a:rPr sz="1200" dirty="0"/>
              <a:t> with song</a:t>
            </a:r>
          </a:p>
          <a:p>
            <a:pPr defTabSz="457200">
              <a:lnSpc>
                <a:spcPct val="115000"/>
              </a:lnSpc>
              <a:spcBef>
                <a:spcPts val="0"/>
              </a:spcBef>
              <a:defRPr sz="1100">
                <a:uFill>
                  <a:solidFill>
                    <a:srgbClr val="000000"/>
                  </a:solidFill>
                </a:uFill>
                <a:latin typeface="Arial"/>
                <a:ea typeface="Arial"/>
                <a:cs typeface="Arial"/>
                <a:sym typeface="Arial"/>
              </a:defRPr>
            </a:pPr>
            <a:r>
              <a:rPr sz="1200" dirty="0"/>
              <a:t>Pull my heartstrings tight</a:t>
            </a:r>
          </a:p>
          <a:p>
            <a:pPr defTabSz="457200">
              <a:lnSpc>
                <a:spcPct val="115000"/>
              </a:lnSpc>
              <a:spcBef>
                <a:spcPts val="0"/>
              </a:spcBef>
              <a:defRPr sz="1100">
                <a:uFill>
                  <a:solidFill>
                    <a:srgbClr val="000000"/>
                  </a:solidFill>
                </a:uFill>
                <a:latin typeface="Arial"/>
                <a:ea typeface="Arial"/>
                <a:cs typeface="Arial"/>
                <a:sym typeface="Arial"/>
              </a:defRPr>
            </a:pPr>
            <a:r>
              <a:rPr sz="1200" dirty="0"/>
              <a:t>You blind me</a:t>
            </a:r>
          </a:p>
          <a:p>
            <a:pPr defTabSz="457200">
              <a:lnSpc>
                <a:spcPct val="115000"/>
              </a:lnSpc>
              <a:spcBef>
                <a:spcPts val="0"/>
              </a:spcBef>
              <a:defRPr sz="1100">
                <a:uFill>
                  <a:solidFill>
                    <a:srgbClr val="000000"/>
                  </a:solidFill>
                </a:uFill>
                <a:latin typeface="Arial"/>
                <a:ea typeface="Arial"/>
                <a:cs typeface="Arial"/>
                <a:sym typeface="Arial"/>
              </a:defRPr>
            </a:pPr>
            <a:r>
              <a:rPr sz="1200" dirty="0"/>
              <a:t>Your music stops me.</a:t>
            </a:r>
          </a:p>
        </p:txBody>
      </p:sp>
      <p:pic>
        <p:nvPicPr>
          <p:cNvPr id="169" name="Picture Placeholder 2" descr="Picture Placeholder 2"/>
          <p:cNvPicPr>
            <a:picLocks noGrp="1" noChangeAspect="1"/>
          </p:cNvPicPr>
          <p:nvPr>
            <p:ph type="pic" idx="21"/>
          </p:nvPr>
        </p:nvPicPr>
        <p:blipFill>
          <a:blip r:embed="rId2"/>
          <a:stretch>
            <a:fillRect/>
          </a:stretch>
        </p:blipFill>
        <p:spPr>
          <a:prstGeom prst="rect">
            <a:avLst/>
          </a:prstGeom>
        </p:spPr>
      </p:pic>
      <p:pic>
        <p:nvPicPr>
          <p:cNvPr id="171" name="Image" descr="Image"/>
          <p:cNvPicPr>
            <a:picLocks noChangeAspect="1"/>
          </p:cNvPicPr>
          <p:nvPr/>
        </p:nvPicPr>
        <p:blipFill>
          <a:blip r:embed="rId3"/>
          <a:stretch>
            <a:fillRect/>
          </a:stretch>
        </p:blipFill>
        <p:spPr>
          <a:xfrm>
            <a:off x="4402301" y="963892"/>
            <a:ext cx="7733974" cy="515082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9C60-4618-402E-907C-D026F927E8D4}"/>
              </a:ext>
            </a:extLst>
          </p:cNvPr>
          <p:cNvSpPr>
            <a:spLocks noGrp="1"/>
          </p:cNvSpPr>
          <p:nvPr>
            <p:ph type="ctrTitle"/>
          </p:nvPr>
        </p:nvSpPr>
        <p:spPr>
          <a:xfrm>
            <a:off x="7464612" y="1441059"/>
            <a:ext cx="4087306" cy="2889114"/>
          </a:xfrm>
        </p:spPr>
        <p:txBody>
          <a:bodyPr anchor="b">
            <a:normAutofit fontScale="90000"/>
          </a:bodyPr>
          <a:lstStyle/>
          <a:p>
            <a:pPr algn="l"/>
            <a:r>
              <a:rPr lang="en-GB" sz="5400" dirty="0"/>
              <a:t>Culture, Health and Wellbeing:</a:t>
            </a:r>
            <a:br>
              <a:rPr lang="en-GB" sz="5400" dirty="0"/>
            </a:br>
            <a:r>
              <a:rPr lang="en-GB" sz="5400" dirty="0"/>
              <a:t>The role of leadership</a:t>
            </a:r>
          </a:p>
        </p:txBody>
      </p:sp>
      <p:sp>
        <p:nvSpPr>
          <p:cNvPr id="3" name="Subtitle 2">
            <a:extLst>
              <a:ext uri="{FF2B5EF4-FFF2-40B4-BE49-F238E27FC236}">
                <a16:creationId xmlns:a16="http://schemas.microsoft.com/office/drawing/2014/main" id="{F4A3502C-59B8-4FFB-A307-1892C34E7A1A}"/>
              </a:ext>
            </a:extLst>
          </p:cNvPr>
          <p:cNvSpPr>
            <a:spLocks noGrp="1"/>
          </p:cNvSpPr>
          <p:nvPr>
            <p:ph type="subTitle" idx="1"/>
          </p:nvPr>
        </p:nvSpPr>
        <p:spPr>
          <a:xfrm>
            <a:off x="7464612" y="4750893"/>
            <a:ext cx="4087306" cy="1421307"/>
          </a:xfrm>
        </p:spPr>
        <p:txBody>
          <a:bodyPr anchor="t">
            <a:normAutofit fontScale="92500" lnSpcReduction="20000"/>
          </a:bodyPr>
          <a:lstStyle/>
          <a:p>
            <a:pPr algn="l"/>
            <a:r>
              <a:rPr lang="en-GB" sz="2000" dirty="0"/>
              <a:t>Wendy Lowder, Executive Director Adults and Communities, BMBC</a:t>
            </a:r>
          </a:p>
          <a:p>
            <a:pPr algn="l"/>
            <a:endParaRPr lang="en-GB" sz="2000" dirty="0"/>
          </a:p>
          <a:p>
            <a:pPr algn="l"/>
            <a:r>
              <a:rPr lang="en-GB" sz="2000" dirty="0"/>
              <a:t>Kathy McArdle, Service Director Regeneration and Culture, BMBC</a:t>
            </a:r>
          </a:p>
        </p:txBody>
      </p:sp>
      <p:pic>
        <p:nvPicPr>
          <p:cNvPr id="1026" name="Picture 2" descr="Creativity has a part to play in wellbeing - Independent.ie">
            <a:extLst>
              <a:ext uri="{FF2B5EF4-FFF2-40B4-BE49-F238E27FC236}">
                <a16:creationId xmlns:a16="http://schemas.microsoft.com/office/drawing/2014/main" id="{E9DF46E4-980A-469E-944D-3617B77D3AE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1" b="1934"/>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389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153A19E-8F12-4C93-9BF1-CA04DD644FDA}"/>
              </a:ext>
            </a:extLst>
          </p:cNvPr>
          <p:cNvSpPr txBox="1">
            <a:spLocks noGrp="1"/>
          </p:cNvSpPr>
          <p:nvPr>
            <p:ph type="title" idx="4294967295"/>
          </p:nvPr>
        </p:nvSpPr>
        <p:spPr>
          <a:xfrm>
            <a:off x="514701" y="308843"/>
            <a:ext cx="12124973" cy="4462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300" b="1" i="0" u="none" strike="noStrike" kern="0" cap="none" spc="0" normalizeH="0" baseline="0" noProof="0" dirty="0">
                <a:ln>
                  <a:noFill/>
                </a:ln>
                <a:solidFill>
                  <a:srgbClr val="000000"/>
                </a:solidFill>
                <a:effectLst/>
                <a:uLnTx/>
                <a:uFillTx/>
                <a:latin typeface="+mn-lt"/>
                <a:ea typeface="+mn-ea"/>
                <a:cs typeface="+mn-cs"/>
                <a:sym typeface="Calibri"/>
              </a:rPr>
              <a:t>Recipe for leadership in this set of interlocking systems - arts, culture, health, adult/social care</a:t>
            </a:r>
          </a:p>
        </p:txBody>
      </p:sp>
      <p:sp>
        <p:nvSpPr>
          <p:cNvPr id="9" name="TextBox 8">
            <a:extLst>
              <a:ext uri="{FF2B5EF4-FFF2-40B4-BE49-F238E27FC236}">
                <a16:creationId xmlns:a16="http://schemas.microsoft.com/office/drawing/2014/main" id="{818D4149-1C59-40FA-875F-73C320C7ECC5}"/>
              </a:ext>
            </a:extLst>
          </p:cNvPr>
          <p:cNvSpPr txBox="1"/>
          <p:nvPr/>
        </p:nvSpPr>
        <p:spPr>
          <a:xfrm>
            <a:off x="514701" y="1072560"/>
            <a:ext cx="5113538" cy="5632311"/>
          </a:xfrm>
          <a:prstGeom prst="rect">
            <a:avLst/>
          </a:prstGeom>
          <a:noFill/>
        </p:spPr>
        <p:txBody>
          <a:bodyPr wrap="square">
            <a:spAutoFit/>
          </a:bodyPr>
          <a:lstStyle/>
          <a:p>
            <a:r>
              <a:rPr lang="en-GB" sz="1800" b="1" dirty="0">
                <a:effectLst/>
                <a:latin typeface="Calibri" panose="020F0502020204030204" pitchFamily="34" charset="0"/>
                <a:ea typeface="Calibri" panose="020F0502020204030204" pitchFamily="34" charset="0"/>
              </a:rPr>
              <a:t>Ingredients:</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2 oz </a:t>
            </a:r>
            <a:r>
              <a:rPr lang="en-GB" dirty="0">
                <a:latin typeface="Calibri" panose="020F0502020204030204" pitchFamily="34" charset="0"/>
                <a:ea typeface="Calibri" panose="020F0502020204030204" pitchFamily="34" charset="0"/>
              </a:rPr>
              <a:t>R</a:t>
            </a:r>
            <a:r>
              <a:rPr lang="en-GB" sz="1800" dirty="0">
                <a:effectLst/>
                <a:latin typeface="Calibri" panose="020F0502020204030204" pitchFamily="34" charset="0"/>
                <a:ea typeface="Calibri" panose="020F0502020204030204" pitchFamily="34" charset="0"/>
              </a:rPr>
              <a:t>esearch / impact analysis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3 </a:t>
            </a:r>
            <a:r>
              <a:rPr lang="en-GB" sz="1800" dirty="0" err="1">
                <a:effectLst/>
                <a:latin typeface="Calibri" panose="020F0502020204030204" pitchFamily="34" charset="0"/>
                <a:ea typeface="Calibri" panose="020F0502020204030204" pitchFamily="34" charset="0"/>
              </a:rPr>
              <a:t>tbps</a:t>
            </a:r>
            <a:r>
              <a:rPr lang="en-GB" sz="1800" dirty="0">
                <a:effectLst/>
                <a:latin typeface="Calibri" panose="020F0502020204030204" pitchFamily="34" charset="0"/>
                <a:ea typeface="Calibri" panose="020F0502020204030204" pitchFamily="34" charset="0"/>
              </a:rPr>
              <a:t> of </a:t>
            </a:r>
            <a:r>
              <a:rPr lang="en-GB" dirty="0">
                <a:latin typeface="Calibri" panose="020F0502020204030204" pitchFamily="34" charset="0"/>
                <a:ea typeface="Calibri" panose="020F0502020204030204" pitchFamily="34" charset="0"/>
              </a:rPr>
              <a:t>b</a:t>
            </a:r>
            <a:r>
              <a:rPr lang="en-GB" sz="1800" dirty="0">
                <a:effectLst/>
                <a:latin typeface="Calibri" panose="020F0502020204030204" pitchFamily="34" charset="0"/>
                <a:ea typeface="Times New Roman" panose="02020603050405020304" pitchFamily="18" charset="0"/>
              </a:rPr>
              <a:t>eing curious</a:t>
            </a: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10 teaspoons of being caring</a:t>
            </a:r>
          </a:p>
          <a:p>
            <a:endParaRPr lang="en-GB" sz="1800" dirty="0">
              <a:effectLst/>
              <a:latin typeface="Calibri" panose="020F0502020204030204" pitchFamily="34" charset="0"/>
              <a:ea typeface="Times New Roman" panose="02020603050405020304" pitchFamily="18" charset="0"/>
            </a:endParaRPr>
          </a:p>
          <a:p>
            <a:r>
              <a:rPr lang="en-GB" dirty="0">
                <a:latin typeface="Calibri" panose="020F0502020204030204" pitchFamily="34" charset="0"/>
                <a:ea typeface="Times New Roman" panose="02020603050405020304" pitchFamily="18" charset="0"/>
              </a:rPr>
              <a:t>40 pints of l</a:t>
            </a:r>
            <a:r>
              <a:rPr lang="en-GB" sz="1800" dirty="0">
                <a:effectLst/>
                <a:latin typeface="Calibri" panose="020F0502020204030204" pitchFamily="34" charset="0"/>
                <a:ea typeface="Times New Roman" panose="02020603050405020304" pitchFamily="18" charset="0"/>
              </a:rPr>
              <a:t>istening</a:t>
            </a:r>
          </a:p>
          <a:p>
            <a:endParaRPr lang="en-GB" sz="1800" dirty="0">
              <a:effectLst/>
              <a:latin typeface="Calibri" panose="020F0502020204030204" pitchFamily="34" charset="0"/>
              <a:ea typeface="Calibri" panose="020F0502020204030204" pitchFamily="34" charset="0"/>
            </a:endParaRPr>
          </a:p>
          <a:p>
            <a:pPr lvl="0"/>
            <a:r>
              <a:rPr lang="en-GB" dirty="0">
                <a:latin typeface="Calibri" panose="020F0502020204030204" pitchFamily="34" charset="0"/>
                <a:ea typeface="Times New Roman" panose="02020603050405020304" pitchFamily="18" charset="0"/>
              </a:rPr>
              <a:t>4 ml of d</a:t>
            </a:r>
            <a:r>
              <a:rPr lang="en-GB" sz="1800" dirty="0">
                <a:effectLst/>
                <a:latin typeface="Calibri" panose="020F0502020204030204" pitchFamily="34" charset="0"/>
                <a:ea typeface="Times New Roman" panose="02020603050405020304" pitchFamily="18" charset="0"/>
              </a:rPr>
              <a:t>eveloping next practice </a:t>
            </a:r>
          </a:p>
          <a:p>
            <a:pPr lvl="0"/>
            <a:endParaRPr lang="en-GB" sz="1800" dirty="0">
              <a:effectLst/>
              <a:latin typeface="Calibri" panose="020F0502020204030204" pitchFamily="34" charset="0"/>
              <a:ea typeface="Calibri" panose="020F0502020204030204" pitchFamily="34" charset="0"/>
            </a:endParaRPr>
          </a:p>
          <a:p>
            <a:pPr lvl="0"/>
            <a:r>
              <a:rPr lang="en-GB" sz="1800" dirty="0">
                <a:effectLst/>
                <a:latin typeface="Calibri" panose="020F0502020204030204" pitchFamily="34" charset="0"/>
                <a:ea typeface="Times New Roman" panose="02020603050405020304" pitchFamily="18" charset="0"/>
              </a:rPr>
              <a:t>A dollop of compelling storytelling (with an edg</a:t>
            </a:r>
            <a:r>
              <a:rPr lang="en-GB" dirty="0">
                <a:latin typeface="Calibri" panose="020F0502020204030204" pitchFamily="34" charset="0"/>
                <a:ea typeface="Times New Roman" panose="02020603050405020304" pitchFamily="18" charset="0"/>
              </a:rPr>
              <a:t>e)</a:t>
            </a:r>
          </a:p>
          <a:p>
            <a:pPr lvl="0"/>
            <a:endParaRPr lang="en-GB" sz="1800" dirty="0">
              <a:effectLst/>
              <a:latin typeface="Calibri" panose="020F0502020204030204" pitchFamily="34" charset="0"/>
              <a:ea typeface="Times New Roman" panose="02020603050405020304" pitchFamily="18" charset="0"/>
            </a:endParaRPr>
          </a:p>
          <a:p>
            <a:r>
              <a:rPr lang="en-GB" dirty="0">
                <a:latin typeface="Calibri" panose="020F0502020204030204" pitchFamily="34" charset="0"/>
                <a:ea typeface="Calibri" panose="020F0502020204030204" pitchFamily="34" charset="0"/>
              </a:rPr>
              <a:t>½ litre of empowering people</a:t>
            </a:r>
          </a:p>
          <a:p>
            <a:pPr lvl="0"/>
            <a:endParaRPr lang="en-GB" sz="1800" dirty="0">
              <a:effectLst/>
              <a:latin typeface="Calibri" panose="020F0502020204030204" pitchFamily="34" charset="0"/>
              <a:ea typeface="Times New Roman" panose="02020603050405020304" pitchFamily="18" charset="0"/>
            </a:endParaRPr>
          </a:p>
          <a:p>
            <a:pPr lvl="0"/>
            <a:r>
              <a:rPr lang="en-GB" dirty="0">
                <a:latin typeface="Calibri" panose="020F0502020204030204" pitchFamily="34" charset="0"/>
                <a:ea typeface="Times New Roman" panose="02020603050405020304" pitchFamily="18" charset="0"/>
              </a:rPr>
              <a:t>Oodles of c</a:t>
            </a:r>
            <a:r>
              <a:rPr lang="en-GB" sz="1800" dirty="0">
                <a:effectLst/>
                <a:latin typeface="Calibri" panose="020F0502020204030204" pitchFamily="34" charset="0"/>
                <a:ea typeface="Times New Roman" panose="02020603050405020304" pitchFamily="18" charset="0"/>
              </a:rPr>
              <a:t>ompassion, care, commitment</a:t>
            </a:r>
          </a:p>
          <a:p>
            <a:pPr lvl="0"/>
            <a:endParaRPr lang="en-GB" sz="1800" dirty="0">
              <a:effectLst/>
              <a:latin typeface="Calibri" panose="020F0502020204030204" pitchFamily="34" charset="0"/>
              <a:ea typeface="Times New Roman" panose="02020603050405020304" pitchFamily="18" charset="0"/>
            </a:endParaRPr>
          </a:p>
          <a:p>
            <a:pPr lvl="0"/>
            <a:r>
              <a:rPr lang="en-GB" dirty="0">
                <a:latin typeface="Calibri" panose="020F0502020204030204" pitchFamily="34" charset="0"/>
                <a:ea typeface="Calibri" panose="020F0502020204030204" pitchFamily="34" charset="0"/>
              </a:rPr>
              <a:t>½ litre of empowering people</a:t>
            </a:r>
          </a:p>
          <a:p>
            <a:pPr lvl="0"/>
            <a:endParaRPr lang="en-GB" sz="1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B9FE3951-FF84-489C-ABE0-0242EA84DD5C}"/>
              </a:ext>
            </a:extLst>
          </p:cNvPr>
          <p:cNvSpPr txBox="1"/>
          <p:nvPr/>
        </p:nvSpPr>
        <p:spPr>
          <a:xfrm>
            <a:off x="7997283" y="1315379"/>
            <a:ext cx="4194717" cy="5632311"/>
          </a:xfrm>
          <a:prstGeom prst="rect">
            <a:avLst/>
          </a:prstGeom>
          <a:noFill/>
        </p:spPr>
        <p:txBody>
          <a:bodyPr wrap="square" rtlCol="0">
            <a:spAutoFit/>
          </a:bodyPr>
          <a:lstStyle/>
          <a:p>
            <a:r>
              <a:rPr lang="en-GB" b="1" dirty="0"/>
              <a:t>Method:</a:t>
            </a:r>
          </a:p>
          <a:p>
            <a:endParaRPr lang="en-GB" dirty="0">
              <a:latin typeface="Calibri" panose="020F0502020204030204" pitchFamily="34" charset="0"/>
              <a:ea typeface="Calibri" panose="020F0502020204030204" pitchFamily="34" charset="0"/>
            </a:endParaRPr>
          </a:p>
          <a:p>
            <a:r>
              <a:rPr lang="en-GB" dirty="0">
                <a:latin typeface="Calibri" panose="020F0502020204030204" pitchFamily="34" charset="0"/>
                <a:ea typeface="Calibri" panose="020F0502020204030204" pitchFamily="34" charset="0"/>
              </a:rPr>
              <a:t>Be outcomes focussed</a:t>
            </a:r>
          </a:p>
          <a:p>
            <a:endParaRPr lang="en-GB" dirty="0">
              <a:latin typeface="Calibri" panose="020F0502020204030204" pitchFamily="34" charset="0"/>
              <a:ea typeface="Calibri" panose="020F0502020204030204" pitchFamily="34" charset="0"/>
            </a:endParaRPr>
          </a:p>
          <a:p>
            <a:r>
              <a:rPr lang="en-GB" dirty="0">
                <a:latin typeface="Calibri" panose="020F0502020204030204" pitchFamily="34" charset="0"/>
                <a:ea typeface="Calibri" panose="020F0502020204030204" pitchFamily="34" charset="0"/>
              </a:rPr>
              <a:t>C</a:t>
            </a:r>
            <a:r>
              <a:rPr lang="en-GB" sz="1800" dirty="0">
                <a:effectLst/>
                <a:latin typeface="Calibri" panose="020F0502020204030204" pitchFamily="34" charset="0"/>
                <a:ea typeface="Calibri" panose="020F0502020204030204" pitchFamily="34" charset="0"/>
              </a:rPr>
              <a:t>reate simplicity where complexity exists</a:t>
            </a:r>
          </a:p>
          <a:p>
            <a:r>
              <a:rPr lang="en-GB" sz="1800" dirty="0">
                <a:effectLst/>
                <a:latin typeface="Calibri" panose="020F0502020204030204" pitchFamily="34" charset="0"/>
                <a:ea typeface="Calibri" panose="020F0502020204030204" pitchFamily="34" charset="0"/>
              </a:rPr>
              <a:t> </a:t>
            </a:r>
          </a:p>
          <a:p>
            <a:r>
              <a:rPr lang="en-GB" dirty="0">
                <a:latin typeface="Calibri" panose="020F0502020204030204" pitchFamily="34" charset="0"/>
                <a:ea typeface="Times New Roman" panose="02020603050405020304" pitchFamily="18" charset="0"/>
              </a:rPr>
              <a:t>Act as a </a:t>
            </a:r>
            <a:r>
              <a:rPr lang="en-GB" sz="1800" dirty="0">
                <a:effectLst/>
                <a:latin typeface="Calibri" panose="020F0502020204030204" pitchFamily="34" charset="0"/>
                <a:ea typeface="Times New Roman" panose="02020603050405020304" pitchFamily="18" charset="0"/>
              </a:rPr>
              <a:t>Collaborator &amp; </a:t>
            </a:r>
          </a:p>
          <a:p>
            <a:r>
              <a:rPr lang="en-GB" sz="1800" dirty="0">
                <a:effectLst/>
                <a:latin typeface="Calibri" panose="020F0502020204030204" pitchFamily="34" charset="0"/>
                <a:ea typeface="Times New Roman" panose="02020603050405020304" pitchFamily="18" charset="0"/>
              </a:rPr>
              <a:t>convenor of conversations</a:t>
            </a:r>
          </a:p>
          <a:p>
            <a:endParaRPr lang="en-GB" dirty="0">
              <a:latin typeface="Calibri" panose="020F0502020204030204" pitchFamily="34" charset="0"/>
              <a:ea typeface="Times New Roman" panose="02020603050405020304" pitchFamily="18" charset="0"/>
            </a:endParaRPr>
          </a:p>
          <a:p>
            <a:r>
              <a:rPr lang="en-GB" dirty="0">
                <a:latin typeface="Calibri" panose="020F0502020204030204" pitchFamily="34" charset="0"/>
                <a:ea typeface="Times New Roman" panose="02020603050405020304" pitchFamily="18" charset="0"/>
              </a:rPr>
              <a:t>C</a:t>
            </a:r>
            <a:r>
              <a:rPr lang="en-GB" sz="1800" dirty="0">
                <a:effectLst/>
                <a:latin typeface="Calibri" panose="020F0502020204030204" pitchFamily="34" charset="0"/>
                <a:ea typeface="Times New Roman" panose="02020603050405020304" pitchFamily="18" charset="0"/>
              </a:rPr>
              <a:t>onnect – people, ideas, organisations, </a:t>
            </a:r>
          </a:p>
          <a:p>
            <a:r>
              <a:rPr lang="en-GB" sz="1800" dirty="0">
                <a:effectLst/>
                <a:latin typeface="Calibri" panose="020F0502020204030204" pitchFamily="34" charset="0"/>
                <a:ea typeface="Times New Roman" panose="02020603050405020304" pitchFamily="18" charset="0"/>
              </a:rPr>
              <a:t>Systems</a:t>
            </a: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Work across current boundaries</a:t>
            </a:r>
          </a:p>
          <a:p>
            <a:endParaRPr lang="en-GB" sz="1800" dirty="0">
              <a:effectLst/>
              <a:latin typeface="Calibri" panose="020F0502020204030204" pitchFamily="34" charset="0"/>
              <a:ea typeface="Times New Roman" panose="02020603050405020304" pitchFamily="18" charset="0"/>
            </a:endParaRPr>
          </a:p>
          <a:p>
            <a:r>
              <a:rPr lang="en-GB" dirty="0">
                <a:latin typeface="Calibri" panose="020F0502020204030204" pitchFamily="34" charset="0"/>
                <a:ea typeface="Times New Roman" panose="02020603050405020304" pitchFamily="18" charset="0"/>
              </a:rPr>
              <a:t>Be </a:t>
            </a:r>
            <a:r>
              <a:rPr lang="en-GB" sz="1800" dirty="0">
                <a:effectLst/>
                <a:latin typeface="Calibri" panose="020F0502020204030204" pitchFamily="34" charset="0"/>
                <a:ea typeface="Times New Roman" panose="02020603050405020304" pitchFamily="18" charset="0"/>
              </a:rPr>
              <a:t>interdisciplinary</a:t>
            </a:r>
          </a:p>
          <a:p>
            <a:endParaRPr lang="en-GB" sz="1800" dirty="0">
              <a:effectLst/>
              <a:latin typeface="Calibri" panose="020F0502020204030204" pitchFamily="34" charset="0"/>
              <a:ea typeface="Times New Roman" panose="02020603050405020304" pitchFamily="18" charset="0"/>
            </a:endParaRPr>
          </a:p>
          <a:p>
            <a:r>
              <a:rPr lang="en-GB" dirty="0">
                <a:latin typeface="Calibri" panose="020F0502020204030204" pitchFamily="34" charset="0"/>
                <a:ea typeface="Calibri" panose="020F0502020204030204" pitchFamily="34" charset="0"/>
              </a:rPr>
              <a:t>Live and breath being an advocate</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dirty="0"/>
          </a:p>
        </p:txBody>
      </p:sp>
      <p:pic>
        <p:nvPicPr>
          <p:cNvPr id="3074" name="Picture 2" descr="Your Leadership Recipe">
            <a:extLst>
              <a:ext uri="{FF2B5EF4-FFF2-40B4-BE49-F238E27FC236}">
                <a16:creationId xmlns:a16="http://schemas.microsoft.com/office/drawing/2014/main" id="{7CB10F24-8C5F-4ACE-856B-173D9EE26C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80875" y="1950262"/>
            <a:ext cx="5430249" cy="281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1821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67C4-4356-423D-A0D8-21DFEE891ABE}"/>
              </a:ext>
            </a:extLst>
          </p:cNvPr>
          <p:cNvSpPr txBox="1">
            <a:spLocks noGrp="1"/>
          </p:cNvSpPr>
          <p:nvPr>
            <p:ph type="title" idx="4294967295"/>
          </p:nvPr>
        </p:nvSpPr>
        <p:spPr>
          <a:xfrm>
            <a:off x="1109980" y="4277356"/>
            <a:ext cx="9966960" cy="1560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0">
              <a:lnSpc>
                <a:spcPct val="90000"/>
              </a:lnSpc>
              <a:spcBef>
                <a:spcPct val="0"/>
              </a:spcBef>
              <a:spcAft>
                <a:spcPts val="600"/>
              </a:spcAft>
              <a:buClrTx/>
              <a:buSzTx/>
              <a:buFontTx/>
              <a:buNone/>
              <a:tabLst/>
              <a:defRPr/>
            </a:pPr>
            <a:r>
              <a:rPr kumimoji="0" lang="en-US" sz="4900" b="1" i="0" u="none" strike="noStrike" kern="0" cap="none" spc="0" normalizeH="0" baseline="0" noProof="0" dirty="0">
                <a:ln>
                  <a:noFill/>
                </a:ln>
                <a:solidFill>
                  <a:srgbClr val="6F7223"/>
                </a:solidFill>
                <a:effectLst/>
                <a:uLnTx/>
                <a:uFillTx/>
                <a:latin typeface="+mj-lt"/>
                <a:ea typeface="+mj-ea"/>
                <a:cs typeface="+mj-cs"/>
                <a:sym typeface="Calibri"/>
              </a:rPr>
              <a:t>Stories of Culture, health and wellbeing leadership</a:t>
            </a:r>
          </a:p>
        </p:txBody>
      </p:sp>
      <p:pic>
        <p:nvPicPr>
          <p:cNvPr id="7170" name="Picture 2" descr="Leading for creativity: 10 ways to cultivate creativity in others">
            <a:extLst>
              <a:ext uri="{FF2B5EF4-FFF2-40B4-BE49-F238E27FC236}">
                <a16:creationId xmlns:a16="http://schemas.microsoft.com/office/drawing/2014/main" id="{CA1CABA0-F5BA-490C-B839-921938F13FC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 b="4708"/>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41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prstGeom prst="rect">
            <a:avLst/>
          </a:prstGeom>
        </p:spPr>
        <p:txBody>
          <a:bodyPr/>
          <a:lstStyle/>
          <a:p>
            <a:r>
              <a:rPr dirty="0"/>
              <a:t>The Art of Healing</a:t>
            </a:r>
          </a:p>
        </p:txBody>
      </p:sp>
      <p:sp>
        <p:nvSpPr>
          <p:cNvPr id="95" name="Subtitle 2"/>
          <p:cNvSpPr txBox="1">
            <a:spLocks noGrp="1"/>
          </p:cNvSpPr>
          <p:nvPr>
            <p:ph type="subTitle" sz="quarter" idx="1"/>
          </p:nvPr>
        </p:nvSpPr>
        <p:spPr>
          <a:xfrm>
            <a:off x="1524000" y="3602037"/>
            <a:ext cx="9144000" cy="1655762"/>
          </a:xfrm>
          <a:prstGeom prst="rect">
            <a:avLst/>
          </a:prstGeom>
        </p:spPr>
        <p:txBody>
          <a:bodyPr/>
          <a:lstStyle/>
          <a:p>
            <a:r>
              <a:rPr dirty="0"/>
              <a:t>Matt Walsh</a:t>
            </a:r>
          </a:p>
          <a:p>
            <a:r>
              <a:rPr dirty="0"/>
              <a:t>Barnsley May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18AAA8-F82A-422B-9119-7BA26D4C2145}"/>
              </a:ext>
            </a:extLst>
          </p:cNvPr>
          <p:cNvSpPr txBox="1"/>
          <p:nvPr/>
        </p:nvSpPr>
        <p:spPr>
          <a:xfrm>
            <a:off x="4608142" y="405738"/>
            <a:ext cx="6231698" cy="923330"/>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Gerri Moriarty (Northern Ireland, Greater Manchester, UK) - </a:t>
            </a:r>
            <a:r>
              <a:rPr lang="en-GB" sz="1800" u="sng" dirty="0">
                <a:solidFill>
                  <a:srgbClr val="0563C1"/>
                </a:solidFill>
                <a:effectLst/>
                <a:latin typeface="Calibri" panose="020F0502020204030204" pitchFamily="34" charset="0"/>
                <a:ea typeface="Calibri" panose="020F0502020204030204" pitchFamily="34" charset="0"/>
                <a:hlinkClick r:id="rId2"/>
              </a:rPr>
              <a:t>http://gerrimoriarty.com.websitebuilder.prositehosting.co.uk/live-well-make-art</a:t>
            </a:r>
            <a:endParaRPr lang="en-GB" sz="1800" dirty="0">
              <a:effectLst/>
              <a:latin typeface="Calibri" panose="020F0502020204030204" pitchFamily="34" charset="0"/>
              <a:ea typeface="Calibri" panose="020F0502020204030204" pitchFamily="34" charset="0"/>
            </a:endParaRPr>
          </a:p>
        </p:txBody>
      </p:sp>
      <p:pic>
        <p:nvPicPr>
          <p:cNvPr id="4098" name="Picture 2" descr="Contributions to “What next for the Arts?” – A Radical and Unreported  History – Gerri Moriarty | CAP Arts Centre">
            <a:extLst>
              <a:ext uri="{FF2B5EF4-FFF2-40B4-BE49-F238E27FC236}">
                <a16:creationId xmlns:a16="http://schemas.microsoft.com/office/drawing/2014/main" id="{67902846-9D4D-496C-8CE1-8B7C6E9D38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040" y="405738"/>
            <a:ext cx="4036055" cy="604652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B9FB0414-8671-4A12-BFBD-F64AAE26E707}"/>
              </a:ext>
            </a:extLst>
          </p:cNvPr>
          <p:cNvSpPr txBox="1">
            <a:spLocks noGrp="1"/>
          </p:cNvSpPr>
          <p:nvPr>
            <p:ph type="title" idx="4294967295"/>
          </p:nvPr>
        </p:nvSpPr>
        <p:spPr>
          <a:xfrm>
            <a:off x="5615835" y="5788265"/>
            <a:ext cx="560709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sym typeface="Calibri"/>
              </a:rPr>
              <a:t>Hayley Youell, Creative Recovery and Arts, health and Wellbeing Alliance (based in Barnsley)  - </a:t>
            </a:r>
            <a:r>
              <a:rPr kumimoji="0" lang="en-GB" sz="1800" b="0" i="0" u="sng" strike="noStrike" kern="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sym typeface="Calibri"/>
                <a:hlinkClick r:id="rId4"/>
              </a:rPr>
              <a:t>https://hayleyyouell.com/social-change/</a:t>
            </a: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sym typeface="Calibri"/>
            </a:endParaRPr>
          </a:p>
        </p:txBody>
      </p:sp>
      <p:pic>
        <p:nvPicPr>
          <p:cNvPr id="4102" name="Picture 6" descr="A Day in the Life: Hayley Youell – Culture, Health and Wellbeing Blog">
            <a:extLst>
              <a:ext uri="{FF2B5EF4-FFF2-40B4-BE49-F238E27FC236}">
                <a16:creationId xmlns:a16="http://schemas.microsoft.com/office/drawing/2014/main" id="{EE4DAB29-52FD-4723-A17E-94DF333A2D6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5835" y="1721090"/>
            <a:ext cx="6096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5485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DF02-9DAE-47E6-A277-B0A62C1484B7}"/>
              </a:ext>
            </a:extLst>
          </p:cNvPr>
          <p:cNvSpPr>
            <a:spLocks noGrp="1"/>
          </p:cNvSpPr>
          <p:nvPr>
            <p:ph type="title" idx="4294967295"/>
          </p:nvPr>
        </p:nvSpPr>
        <p:spPr>
          <a:xfrm>
            <a:off x="838200" y="-1325563"/>
            <a:ext cx="10515600" cy="1325563"/>
          </a:xfrm>
        </p:spPr>
        <p:txBody>
          <a:bodyPr lIns="45719" rIns="45719" anchor="b">
            <a:normAutofit/>
          </a:bodyPr>
          <a:lstStyle/>
          <a:p>
            <a:r>
              <a:rPr lang="en-GB" dirty="0"/>
              <a:t>Meet the team.</a:t>
            </a:r>
          </a:p>
        </p:txBody>
      </p:sp>
      <p:sp>
        <p:nvSpPr>
          <p:cNvPr id="6" name="TextBox 5">
            <a:extLst>
              <a:ext uri="{FF2B5EF4-FFF2-40B4-BE49-F238E27FC236}">
                <a16:creationId xmlns:a16="http://schemas.microsoft.com/office/drawing/2014/main" id="{0BD6736C-8138-4705-AA64-96C31694E44F}"/>
              </a:ext>
            </a:extLst>
          </p:cNvPr>
          <p:cNvSpPr txBox="1"/>
          <p:nvPr/>
        </p:nvSpPr>
        <p:spPr>
          <a:xfrm>
            <a:off x="6034243" y="393592"/>
            <a:ext cx="6093912" cy="1200329"/>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Esme Ward (Greater Manchester) - </a:t>
            </a:r>
            <a:r>
              <a:rPr lang="en-GB" sz="1800" u="sng" dirty="0">
                <a:solidFill>
                  <a:srgbClr val="0563C1"/>
                </a:solidFill>
                <a:effectLst/>
                <a:latin typeface="Calibri" panose="020F0502020204030204" pitchFamily="34" charset="0"/>
                <a:ea typeface="Calibri" panose="020F0502020204030204" pitchFamily="34" charset="0"/>
                <a:hlinkClick r:id="rId2"/>
              </a:rPr>
              <a:t>https://www.culturehealthandwellbeing.org.uk/news/day-life/day-life-esme-ward</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p:txBody>
      </p:sp>
      <p:pic>
        <p:nvPicPr>
          <p:cNvPr id="5122" name="Picture 2" descr="Manchester Museum director Esme Ward on shaking up the sector - Manchester  Evening News">
            <a:extLst>
              <a:ext uri="{FF2B5EF4-FFF2-40B4-BE49-F238E27FC236}">
                <a16:creationId xmlns:a16="http://schemas.microsoft.com/office/drawing/2014/main" id="{29D3950B-39F7-4710-ABAE-426F754162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7697" y="493578"/>
            <a:ext cx="5370665" cy="53706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2E4950-B22F-4A2D-A142-20E0079EBA7D}"/>
              </a:ext>
            </a:extLst>
          </p:cNvPr>
          <p:cNvSpPr txBox="1"/>
          <p:nvPr/>
        </p:nvSpPr>
        <p:spPr>
          <a:xfrm>
            <a:off x="5894043" y="5451969"/>
            <a:ext cx="6234112" cy="1200329"/>
          </a:xfrm>
          <a:prstGeom prst="rect">
            <a:avLst/>
          </a:prstGeom>
          <a:noFill/>
        </p:spPr>
        <p:txBody>
          <a:bodyPr wrap="square">
            <a:spAutoFit/>
          </a:bodyPr>
          <a:lstStyle/>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Julia Burrows (Barnsley)  - </a:t>
            </a:r>
            <a:r>
              <a:rPr lang="en-GB" sz="1800" u="sng" dirty="0">
                <a:solidFill>
                  <a:srgbClr val="0563C1"/>
                </a:solidFill>
                <a:effectLst/>
                <a:latin typeface="Calibri" panose="020F0502020204030204" pitchFamily="34" charset="0"/>
                <a:ea typeface="Calibri" panose="020F0502020204030204" pitchFamily="34" charset="0"/>
                <a:hlinkClick r:id="rId4"/>
              </a:rPr>
              <a:t>https://barnsleymbc.moderngov.co.uk/documents/s77939/Appendix%20B.pdf</a:t>
            </a:r>
            <a:endParaRPr lang="en-GB" sz="1800" dirty="0">
              <a:effectLst/>
              <a:latin typeface="Calibri" panose="020F0502020204030204" pitchFamily="34" charset="0"/>
              <a:ea typeface="Calibri" panose="020F0502020204030204" pitchFamily="34" charset="0"/>
            </a:endParaRPr>
          </a:p>
        </p:txBody>
      </p:sp>
      <p:pic>
        <p:nvPicPr>
          <p:cNvPr id="5124" name="Picture 4" descr="Covid: Schools and more tests behind Barnsley Covid-19 rise - BBC News">
            <a:extLst>
              <a:ext uri="{FF2B5EF4-FFF2-40B4-BE49-F238E27FC236}">
                <a16:creationId xmlns:a16="http://schemas.microsoft.com/office/drawing/2014/main" id="{C9A6F3BD-CE54-4A09-A289-1D2C97DABFB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7332" y="2159435"/>
            <a:ext cx="6087534" cy="342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7825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4C5E-5840-4945-A042-528F23D22B62}"/>
              </a:ext>
            </a:extLst>
          </p:cNvPr>
          <p:cNvSpPr>
            <a:spLocks noGrp="1"/>
          </p:cNvSpPr>
          <p:nvPr>
            <p:ph type="title" idx="4294967295"/>
          </p:nvPr>
        </p:nvSpPr>
        <p:spPr>
          <a:xfrm>
            <a:off x="838200" y="-1325563"/>
            <a:ext cx="10515600" cy="1325563"/>
          </a:xfrm>
        </p:spPr>
        <p:txBody>
          <a:bodyPr lIns="45719" rIns="45719" anchor="b">
            <a:normAutofit/>
          </a:bodyPr>
          <a:lstStyle/>
          <a:p>
            <a:r>
              <a:rPr lang="en-GB" dirty="0"/>
              <a:t>Meet the team</a:t>
            </a:r>
          </a:p>
        </p:txBody>
      </p:sp>
      <p:pic>
        <p:nvPicPr>
          <p:cNvPr id="6146" name="Picture 2" descr="Ian McMillan (poet) - Wikipedia">
            <a:extLst>
              <a:ext uri="{FF2B5EF4-FFF2-40B4-BE49-F238E27FC236}">
                <a16:creationId xmlns:a16="http://schemas.microsoft.com/office/drawing/2014/main" id="{8EA416D9-2767-41BF-A857-0DFD2DB515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37432"/>
            <a:ext cx="4895850" cy="6527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354C93-9B0F-4F74-A0E7-402A4AB7C6F6}"/>
              </a:ext>
            </a:extLst>
          </p:cNvPr>
          <p:cNvSpPr txBox="1"/>
          <p:nvPr/>
        </p:nvSpPr>
        <p:spPr>
          <a:xfrm>
            <a:off x="5228181" y="130958"/>
            <a:ext cx="6093912" cy="1754326"/>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Ian Mc Millan (Barnsley)  - </a:t>
            </a:r>
            <a:r>
              <a:rPr lang="en-GB" sz="1800" u="sng" dirty="0">
                <a:solidFill>
                  <a:srgbClr val="0563C1"/>
                </a:solidFill>
                <a:effectLst/>
                <a:latin typeface="Calibri" panose="020F0502020204030204" pitchFamily="34" charset="0"/>
                <a:ea typeface="Calibri" panose="020F0502020204030204" pitchFamily="34" charset="0"/>
                <a:hlinkClick r:id="rId3"/>
              </a:rPr>
              <a:t>https://wearedarts.org.uk/blog-ian-mcmillan-on-working-with-darts/</a:t>
            </a:r>
            <a:r>
              <a:rPr lang="en-GB" sz="1800" dirty="0">
                <a:effectLst/>
                <a:latin typeface="Calibri" panose="020F0502020204030204" pitchFamily="34" charset="0"/>
                <a:ea typeface="Calibri" panose="020F0502020204030204" pitchFamily="34" charset="0"/>
              </a:rPr>
              <a:t> and </a:t>
            </a:r>
            <a:r>
              <a:rPr lang="en-GB" sz="1800" u="sng" dirty="0">
                <a:solidFill>
                  <a:srgbClr val="0563C1"/>
                </a:solidFill>
                <a:effectLst/>
                <a:latin typeface="Calibri" panose="020F0502020204030204" pitchFamily="34" charset="0"/>
                <a:ea typeface="Calibri" panose="020F0502020204030204" pitchFamily="34" charset="0"/>
                <a:hlinkClick r:id="rId4"/>
              </a:rPr>
              <a:t>https://podtail.com/no/podcast/well-i-know-now/ian-mcmillan-tony-husband-ian-beesley/</a:t>
            </a:r>
            <a:r>
              <a:rPr lang="en-GB" sz="1800" dirty="0">
                <a:effectLst/>
                <a:latin typeface="Calibri" panose="020F0502020204030204" pitchFamily="34" charset="0"/>
                <a:ea typeface="Calibri" panose="020F0502020204030204" pitchFamily="34" charset="0"/>
              </a:rPr>
              <a:t> and </a:t>
            </a:r>
            <a:r>
              <a:rPr lang="en-GB" sz="1800" u="sng" dirty="0">
                <a:solidFill>
                  <a:srgbClr val="0563C1"/>
                </a:solidFill>
                <a:effectLst/>
                <a:latin typeface="Calibri" panose="020F0502020204030204" pitchFamily="34" charset="0"/>
                <a:ea typeface="Calibri" panose="020F0502020204030204" pitchFamily="34" charset="0"/>
                <a:hlinkClick r:id="rId5"/>
              </a:rPr>
              <a:t>https://theunfurlings.org.uk/</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p:txBody>
      </p:sp>
      <p:sp>
        <p:nvSpPr>
          <p:cNvPr id="3" name="TextBox 2">
            <a:extLst>
              <a:ext uri="{FF2B5EF4-FFF2-40B4-BE49-F238E27FC236}">
                <a16:creationId xmlns:a16="http://schemas.microsoft.com/office/drawing/2014/main" id="{BE8F56F1-9B4A-40C4-BBF5-05D94061C0D8}"/>
              </a:ext>
            </a:extLst>
          </p:cNvPr>
          <p:cNvSpPr txBox="1"/>
          <p:nvPr/>
        </p:nvSpPr>
        <p:spPr>
          <a:xfrm>
            <a:off x="5295900" y="2326446"/>
            <a:ext cx="6096000" cy="1477328"/>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Health and wellbeing board, good example of collective leadership (Barnsley)  - </a:t>
            </a:r>
            <a:r>
              <a:rPr lang="en-GB" sz="1800" u="sng" dirty="0">
                <a:solidFill>
                  <a:srgbClr val="0563C1"/>
                </a:solidFill>
                <a:effectLst/>
                <a:latin typeface="Calibri" panose="020F0502020204030204" pitchFamily="34" charset="0"/>
                <a:ea typeface="Calibri" panose="020F0502020204030204" pitchFamily="34" charset="0"/>
                <a:hlinkClick r:id="rId6"/>
              </a:rPr>
              <a:t>https://www.barnsley.gov.uk/media/19957/barnsley-hwb-strategy-final-web.pdf</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endParaRPr lang="en-GB" dirty="0"/>
          </a:p>
        </p:txBody>
      </p:sp>
      <p:pic>
        <p:nvPicPr>
          <p:cNvPr id="6148" name="Picture 4" descr="Health and Wellbeing Board and Partners - West Sussex JSNA Website">
            <a:extLst>
              <a:ext uri="{FF2B5EF4-FFF2-40B4-BE49-F238E27FC236}">
                <a16:creationId xmlns:a16="http://schemas.microsoft.com/office/drawing/2014/main" id="{2E86FCEE-DB6E-4E80-8B45-43295A452B2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92585" y="3803774"/>
            <a:ext cx="6713689" cy="289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310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3A50-7C79-4BA5-9C4C-9672EAE3AF0C}"/>
              </a:ext>
            </a:extLst>
          </p:cNvPr>
          <p:cNvSpPr>
            <a:spLocks noGrp="1"/>
          </p:cNvSpPr>
          <p:nvPr>
            <p:ph type="title" idx="4294967295"/>
          </p:nvPr>
        </p:nvSpPr>
        <p:spPr>
          <a:xfrm>
            <a:off x="838200" y="-1325563"/>
            <a:ext cx="10515600" cy="1325563"/>
          </a:xfrm>
        </p:spPr>
        <p:txBody>
          <a:bodyPr lIns="45719" rIns="45719" anchor="b">
            <a:normAutofit/>
          </a:bodyPr>
          <a:lstStyle/>
          <a:p>
            <a:r>
              <a:rPr lang="en-GB" dirty="0"/>
              <a:t>Leaders at every level.</a:t>
            </a:r>
          </a:p>
        </p:txBody>
      </p:sp>
      <p:sp>
        <p:nvSpPr>
          <p:cNvPr id="10" name="TextBox 9">
            <a:extLst>
              <a:ext uri="{FF2B5EF4-FFF2-40B4-BE49-F238E27FC236}">
                <a16:creationId xmlns:a16="http://schemas.microsoft.com/office/drawing/2014/main" id="{D153A19E-8F12-4C93-9BF1-CA04DD644FDA}"/>
              </a:ext>
            </a:extLst>
          </p:cNvPr>
          <p:cNvSpPr txBox="1"/>
          <p:nvPr/>
        </p:nvSpPr>
        <p:spPr>
          <a:xfrm>
            <a:off x="4449748" y="193899"/>
            <a:ext cx="3465528" cy="523220"/>
          </a:xfrm>
          <a:prstGeom prst="rect">
            <a:avLst/>
          </a:prstGeom>
          <a:noFill/>
          <a:ln>
            <a:solidFill>
              <a:schemeClr val="tx2"/>
            </a:solidFill>
          </a:ln>
        </p:spPr>
        <p:txBody>
          <a:bodyPr wrap="square" rtlCol="0">
            <a:spAutoFit/>
          </a:bodyPr>
          <a:lstStyle/>
          <a:p>
            <a:r>
              <a:rPr lang="en-GB" sz="2800" b="1" dirty="0"/>
              <a:t>Leaders at Every Level</a:t>
            </a:r>
          </a:p>
        </p:txBody>
      </p:sp>
      <p:sp>
        <p:nvSpPr>
          <p:cNvPr id="11" name="TextBox 10">
            <a:extLst>
              <a:ext uri="{FF2B5EF4-FFF2-40B4-BE49-F238E27FC236}">
                <a16:creationId xmlns:a16="http://schemas.microsoft.com/office/drawing/2014/main" id="{B9FE3951-FF84-489C-ABE0-0242EA84DD5C}"/>
              </a:ext>
            </a:extLst>
          </p:cNvPr>
          <p:cNvSpPr txBox="1"/>
          <p:nvPr/>
        </p:nvSpPr>
        <p:spPr>
          <a:xfrm>
            <a:off x="5063583" y="1287895"/>
            <a:ext cx="2270667" cy="646331"/>
          </a:xfrm>
          <a:prstGeom prst="rect">
            <a:avLst/>
          </a:prstGeom>
          <a:noFill/>
        </p:spPr>
        <p:txBody>
          <a:bodyPr wrap="square" rtlCol="0">
            <a:spAutoFit/>
          </a:bodyPr>
          <a:lstStyle/>
          <a:p>
            <a:pPr algn="ctr"/>
            <a:r>
              <a:rPr lang="en-GB" sz="1800" b="1" dirty="0">
                <a:solidFill>
                  <a:srgbClr val="0000FF"/>
                </a:solidFill>
                <a:effectLst/>
                <a:latin typeface="Cooper Black" panose="0208090404030B020404" pitchFamily="18" charset="0"/>
                <a:ea typeface="Calibri" panose="020F0502020204030204" pitchFamily="34" charset="0"/>
              </a:rPr>
              <a:t>Participants / patients</a:t>
            </a:r>
            <a:endParaRPr lang="en-GB" b="1" dirty="0">
              <a:solidFill>
                <a:srgbClr val="0000FF"/>
              </a:solidFill>
              <a:latin typeface="Cooper Black" panose="0208090404030B020404" pitchFamily="18" charset="0"/>
            </a:endParaRPr>
          </a:p>
        </p:txBody>
      </p:sp>
      <p:sp>
        <p:nvSpPr>
          <p:cNvPr id="7" name="TextBox 6">
            <a:extLst>
              <a:ext uri="{FF2B5EF4-FFF2-40B4-BE49-F238E27FC236}">
                <a16:creationId xmlns:a16="http://schemas.microsoft.com/office/drawing/2014/main" id="{E0E0906B-0448-447F-A67C-29B45DBDE4D1}"/>
              </a:ext>
            </a:extLst>
          </p:cNvPr>
          <p:cNvSpPr txBox="1"/>
          <p:nvPr/>
        </p:nvSpPr>
        <p:spPr>
          <a:xfrm>
            <a:off x="284190" y="2094310"/>
            <a:ext cx="2106349" cy="1200329"/>
          </a:xfrm>
          <a:prstGeom prst="rect">
            <a:avLst/>
          </a:prstGeom>
          <a:solidFill>
            <a:schemeClr val="accent6">
              <a:lumMod val="75000"/>
            </a:schemeClr>
          </a:solidFill>
        </p:spPr>
        <p:txBody>
          <a:bodyPr wrap="square">
            <a:spAutoFit/>
          </a:bodyPr>
          <a:lstStyle/>
          <a:p>
            <a:r>
              <a:rPr lang="en-GB" sz="1800" dirty="0">
                <a:effectLst/>
                <a:latin typeface="Calibri" panose="020F0502020204030204" pitchFamily="34" charset="0"/>
                <a:ea typeface="Calibri" panose="020F0502020204030204" pitchFamily="34" charset="0"/>
              </a:rPr>
              <a:t>   </a:t>
            </a:r>
          </a:p>
          <a:p>
            <a:pPr algn="ctr"/>
            <a:r>
              <a:rPr lang="en-GB" sz="1800" dirty="0">
                <a:effectLst/>
                <a:latin typeface="Calibri" panose="020F0502020204030204" pitchFamily="34" charset="0"/>
                <a:ea typeface="Calibri" panose="020F0502020204030204" pitchFamily="34" charset="0"/>
              </a:rPr>
              <a:t> </a:t>
            </a:r>
            <a:r>
              <a:rPr lang="en-GB" sz="1800" b="1" dirty="0">
                <a:solidFill>
                  <a:srgbClr val="00FFFF"/>
                </a:solidFill>
                <a:effectLst/>
                <a:latin typeface="Kristen ITC" panose="03050502040202030202" pitchFamily="66" charset="0"/>
                <a:ea typeface="Calibri" panose="020F0502020204030204" pitchFamily="34" charset="0"/>
              </a:rPr>
              <a:t>NHS executive team</a:t>
            </a:r>
          </a:p>
          <a:p>
            <a:pPr algn="ctr"/>
            <a:r>
              <a:rPr lang="en-GB" sz="1800" dirty="0">
                <a:effectLst/>
                <a:latin typeface="Calibri" panose="020F0502020204030204" pitchFamily="34" charset="0"/>
                <a:ea typeface="Calibri" panose="020F0502020204030204" pitchFamily="34" charset="0"/>
              </a:rPr>
              <a:t> </a:t>
            </a:r>
          </a:p>
        </p:txBody>
      </p:sp>
      <p:sp>
        <p:nvSpPr>
          <p:cNvPr id="4" name="Oval 3">
            <a:extLst>
              <a:ext uri="{FF2B5EF4-FFF2-40B4-BE49-F238E27FC236}">
                <a16:creationId xmlns:a16="http://schemas.microsoft.com/office/drawing/2014/main" id="{178845CD-E64C-4CC4-A8CC-D5114714390D}"/>
              </a:ext>
            </a:extLst>
          </p:cNvPr>
          <p:cNvSpPr/>
          <p:nvPr/>
        </p:nvSpPr>
        <p:spPr>
          <a:xfrm>
            <a:off x="3856290" y="2365891"/>
            <a:ext cx="4381500" cy="2495550"/>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b="1" dirty="0">
                <a:solidFill>
                  <a:srgbClr val="FF0000"/>
                </a:solidFill>
                <a:effectLst/>
                <a:latin typeface="Calibri" panose="020F0502020204030204" pitchFamily="34" charset="0"/>
                <a:ea typeface="Calibri" panose="020F0502020204030204" pitchFamily="34" charset="0"/>
              </a:rPr>
              <a:t>What are you already doing to bring  culture and health together for better outcomes? </a:t>
            </a:r>
          </a:p>
          <a:p>
            <a:pPr algn="ctr"/>
            <a:r>
              <a:rPr lang="en-GB" sz="1800" b="1" dirty="0">
                <a:solidFill>
                  <a:srgbClr val="FF0000"/>
                </a:solidFill>
                <a:effectLst/>
                <a:latin typeface="Calibri" panose="020F0502020204030204" pitchFamily="34" charset="0"/>
                <a:ea typeface="Calibri" panose="020F0502020204030204" pitchFamily="34" charset="0"/>
              </a:rPr>
              <a:t>What else could you do? </a:t>
            </a:r>
          </a:p>
          <a:p>
            <a:pPr algn="ctr"/>
            <a:r>
              <a:rPr lang="en-GB" sz="1800" b="1" dirty="0">
                <a:solidFill>
                  <a:srgbClr val="FF0000"/>
                </a:solidFill>
                <a:effectLst/>
                <a:latin typeface="Calibri" panose="020F0502020204030204" pitchFamily="34" charset="0"/>
                <a:ea typeface="Calibri" panose="020F0502020204030204" pitchFamily="34" charset="0"/>
              </a:rPr>
              <a:t>What could you do to support other leaders ?</a:t>
            </a:r>
          </a:p>
        </p:txBody>
      </p:sp>
      <p:sp>
        <p:nvSpPr>
          <p:cNvPr id="12" name="TextBox 11">
            <a:extLst>
              <a:ext uri="{FF2B5EF4-FFF2-40B4-BE49-F238E27FC236}">
                <a16:creationId xmlns:a16="http://schemas.microsoft.com/office/drawing/2014/main" id="{D68D574E-0737-47F9-AAB2-4B51B838BDF1}"/>
              </a:ext>
            </a:extLst>
          </p:cNvPr>
          <p:cNvSpPr txBox="1"/>
          <p:nvPr/>
        </p:nvSpPr>
        <p:spPr>
          <a:xfrm>
            <a:off x="457493" y="756871"/>
            <a:ext cx="1759744" cy="646331"/>
          </a:xfrm>
          <a:prstGeom prst="rect">
            <a:avLst/>
          </a:prstGeom>
          <a:noFill/>
        </p:spPr>
        <p:txBody>
          <a:bodyPr wrap="square">
            <a:spAutoFit/>
          </a:bodyPr>
          <a:lstStyle/>
          <a:p>
            <a:pPr algn="ctr"/>
            <a:r>
              <a:rPr lang="en-GB" sz="1800" b="1" dirty="0">
                <a:solidFill>
                  <a:srgbClr val="0070C0"/>
                </a:solidFill>
                <a:effectLst/>
                <a:latin typeface="Daytona" panose="020B0604030500040204" pitchFamily="34" charset="0"/>
                <a:ea typeface="Calibri" panose="020F0502020204030204" pitchFamily="34" charset="0"/>
              </a:rPr>
              <a:t>Freelance artists </a:t>
            </a:r>
          </a:p>
        </p:txBody>
      </p:sp>
      <p:sp>
        <p:nvSpPr>
          <p:cNvPr id="13" name="TextBox 12">
            <a:extLst>
              <a:ext uri="{FF2B5EF4-FFF2-40B4-BE49-F238E27FC236}">
                <a16:creationId xmlns:a16="http://schemas.microsoft.com/office/drawing/2014/main" id="{5D2B03ED-FA31-47D1-B435-2FB2F2677CBD}"/>
              </a:ext>
            </a:extLst>
          </p:cNvPr>
          <p:cNvSpPr txBox="1"/>
          <p:nvPr/>
        </p:nvSpPr>
        <p:spPr>
          <a:xfrm>
            <a:off x="10036967" y="4071659"/>
            <a:ext cx="1924050" cy="523220"/>
          </a:xfrm>
          <a:prstGeom prst="rect">
            <a:avLst/>
          </a:prstGeom>
          <a:noFill/>
        </p:spPr>
        <p:txBody>
          <a:bodyPr wrap="square">
            <a:spAutoFit/>
          </a:bodyPr>
          <a:lstStyle/>
          <a:p>
            <a:r>
              <a:rPr lang="en-GB" sz="2800" dirty="0">
                <a:solidFill>
                  <a:srgbClr val="7030A0"/>
                </a:solidFill>
                <a:effectLst/>
                <a:latin typeface="Copperplate Gothic Bold" panose="020E0705020206020404" pitchFamily="34" charset="0"/>
                <a:ea typeface="Calibri" panose="020F0502020204030204" pitchFamily="34" charset="0"/>
              </a:rPr>
              <a:t>Carers</a:t>
            </a:r>
          </a:p>
        </p:txBody>
      </p:sp>
      <p:sp>
        <p:nvSpPr>
          <p:cNvPr id="15" name="TextBox 14">
            <a:extLst>
              <a:ext uri="{FF2B5EF4-FFF2-40B4-BE49-F238E27FC236}">
                <a16:creationId xmlns:a16="http://schemas.microsoft.com/office/drawing/2014/main" id="{7E323209-88DD-4F1C-81F7-61ACCFBF0B12}"/>
              </a:ext>
            </a:extLst>
          </p:cNvPr>
          <p:cNvSpPr txBox="1"/>
          <p:nvPr/>
        </p:nvSpPr>
        <p:spPr>
          <a:xfrm>
            <a:off x="536104" y="4328876"/>
            <a:ext cx="1854435" cy="461665"/>
          </a:xfrm>
          <a:prstGeom prst="rect">
            <a:avLst/>
          </a:prstGeom>
          <a:noFill/>
        </p:spPr>
        <p:txBody>
          <a:bodyPr wrap="square">
            <a:spAutoFit/>
          </a:bodyPr>
          <a:lstStyle/>
          <a:p>
            <a:r>
              <a:rPr lang="en-GB" sz="2400" b="1" dirty="0">
                <a:effectLst/>
                <a:latin typeface="Cooper Black" panose="020B0604020202020204" pitchFamily="18" charset="0"/>
                <a:ea typeface="Calibri" panose="020F0502020204030204" pitchFamily="34" charset="0"/>
              </a:rPr>
              <a:t>Families</a:t>
            </a:r>
            <a:endParaRPr lang="en-GB" sz="2400" b="1" dirty="0">
              <a:latin typeface="Cooper Black" panose="020B0604020202020204" pitchFamily="18" charset="0"/>
            </a:endParaRPr>
          </a:p>
        </p:txBody>
      </p:sp>
      <p:sp>
        <p:nvSpPr>
          <p:cNvPr id="17" name="TextBox 16">
            <a:extLst>
              <a:ext uri="{FF2B5EF4-FFF2-40B4-BE49-F238E27FC236}">
                <a16:creationId xmlns:a16="http://schemas.microsoft.com/office/drawing/2014/main" id="{83248813-384E-45C9-98B4-D5E2BF0E5C69}"/>
              </a:ext>
            </a:extLst>
          </p:cNvPr>
          <p:cNvSpPr txBox="1"/>
          <p:nvPr/>
        </p:nvSpPr>
        <p:spPr>
          <a:xfrm>
            <a:off x="2288988" y="6026681"/>
            <a:ext cx="1902970" cy="369332"/>
          </a:xfrm>
          <a:prstGeom prst="rect">
            <a:avLst/>
          </a:prstGeom>
          <a:noFill/>
        </p:spPr>
        <p:txBody>
          <a:bodyPr wrap="square">
            <a:spAutoFit/>
          </a:bodyPr>
          <a:lstStyle/>
          <a:p>
            <a:r>
              <a:rPr lang="en-GB" sz="1800" b="1" dirty="0">
                <a:solidFill>
                  <a:srgbClr val="FF0000"/>
                </a:solidFill>
                <a:effectLst/>
                <a:latin typeface="Snap ITC" panose="04040A07060A02020202" pitchFamily="82" charset="0"/>
                <a:ea typeface="Calibri" panose="020F0502020204030204" pitchFamily="34" charset="0"/>
              </a:rPr>
              <a:t>Councillors</a:t>
            </a:r>
          </a:p>
        </p:txBody>
      </p:sp>
      <p:sp>
        <p:nvSpPr>
          <p:cNvPr id="19" name="TextBox 18">
            <a:extLst>
              <a:ext uri="{FF2B5EF4-FFF2-40B4-BE49-F238E27FC236}">
                <a16:creationId xmlns:a16="http://schemas.microsoft.com/office/drawing/2014/main" id="{F6837188-D171-40C0-A76C-5D6097CB0EE7}"/>
              </a:ext>
            </a:extLst>
          </p:cNvPr>
          <p:cNvSpPr txBox="1"/>
          <p:nvPr/>
        </p:nvSpPr>
        <p:spPr>
          <a:xfrm>
            <a:off x="2898720" y="4972050"/>
            <a:ext cx="1930456" cy="369332"/>
          </a:xfrm>
          <a:prstGeom prst="rect">
            <a:avLst/>
          </a:prstGeom>
          <a:noFill/>
        </p:spPr>
        <p:txBody>
          <a:bodyPr wrap="square">
            <a:spAutoFit/>
          </a:bodyPr>
          <a:lstStyle/>
          <a:p>
            <a:r>
              <a:rPr lang="en-GB" sz="1800" b="1" dirty="0">
                <a:solidFill>
                  <a:srgbClr val="FFC000"/>
                </a:solidFill>
                <a:effectLst/>
                <a:latin typeface="Georgia Pro Cond Black" panose="020B0604020202020204" pitchFamily="18" charset="0"/>
                <a:ea typeface="Calibri" panose="020F0502020204030204" pitchFamily="34" charset="0"/>
              </a:rPr>
              <a:t>Policymakers</a:t>
            </a:r>
          </a:p>
        </p:txBody>
      </p:sp>
      <p:sp>
        <p:nvSpPr>
          <p:cNvPr id="21" name="TextBox 20">
            <a:extLst>
              <a:ext uri="{FF2B5EF4-FFF2-40B4-BE49-F238E27FC236}">
                <a16:creationId xmlns:a16="http://schemas.microsoft.com/office/drawing/2014/main" id="{F9198704-2B58-40A9-9449-DAE20B404D81}"/>
              </a:ext>
            </a:extLst>
          </p:cNvPr>
          <p:cNvSpPr txBox="1"/>
          <p:nvPr/>
        </p:nvSpPr>
        <p:spPr>
          <a:xfrm>
            <a:off x="8168455" y="4549362"/>
            <a:ext cx="1633537" cy="523220"/>
          </a:xfrm>
          <a:prstGeom prst="rect">
            <a:avLst/>
          </a:prstGeom>
          <a:noFill/>
        </p:spPr>
        <p:txBody>
          <a:bodyPr wrap="square">
            <a:spAutoFit/>
          </a:bodyPr>
          <a:lstStyle/>
          <a:p>
            <a:r>
              <a:rPr lang="en-GB" sz="2800" dirty="0">
                <a:solidFill>
                  <a:srgbClr val="CC3300"/>
                </a:solidFill>
                <a:effectLst/>
                <a:latin typeface="Segoe UI Black" panose="020B0A02040204020203" pitchFamily="34" charset="0"/>
                <a:ea typeface="Segoe UI Black" panose="020B0A02040204020203" pitchFamily="34" charset="0"/>
              </a:rPr>
              <a:t>Funders</a:t>
            </a:r>
          </a:p>
        </p:txBody>
      </p:sp>
      <p:sp>
        <p:nvSpPr>
          <p:cNvPr id="23" name="TextBox 22">
            <a:extLst>
              <a:ext uri="{FF2B5EF4-FFF2-40B4-BE49-F238E27FC236}">
                <a16:creationId xmlns:a16="http://schemas.microsoft.com/office/drawing/2014/main" id="{6B610080-7367-4D4B-A6F2-B07909EC316B}"/>
              </a:ext>
            </a:extLst>
          </p:cNvPr>
          <p:cNvSpPr txBox="1"/>
          <p:nvPr/>
        </p:nvSpPr>
        <p:spPr>
          <a:xfrm>
            <a:off x="2972846" y="1909315"/>
            <a:ext cx="883444" cy="523220"/>
          </a:xfrm>
          <a:prstGeom prst="rect">
            <a:avLst/>
          </a:prstGeom>
          <a:noFill/>
        </p:spPr>
        <p:txBody>
          <a:bodyPr wrap="square">
            <a:spAutoFit/>
          </a:bodyPr>
          <a:lstStyle/>
          <a:p>
            <a:r>
              <a:rPr lang="en-GB" sz="2800" b="1" dirty="0">
                <a:solidFill>
                  <a:srgbClr val="C00000"/>
                </a:solidFill>
                <a:effectLst/>
                <a:latin typeface="Courier New" panose="02070309020205020404" pitchFamily="49" charset="0"/>
                <a:ea typeface="Calibri" panose="020F0502020204030204" pitchFamily="34" charset="0"/>
                <a:cs typeface="Courier New" panose="02070309020205020404" pitchFamily="49" charset="0"/>
              </a:rPr>
              <a:t>GPs</a:t>
            </a:r>
          </a:p>
        </p:txBody>
      </p:sp>
      <p:sp>
        <p:nvSpPr>
          <p:cNvPr id="25" name="TextBox 24">
            <a:extLst>
              <a:ext uri="{FF2B5EF4-FFF2-40B4-BE49-F238E27FC236}">
                <a16:creationId xmlns:a16="http://schemas.microsoft.com/office/drawing/2014/main" id="{B9E82865-B4F7-4159-8401-D3F9C79A32A5}"/>
              </a:ext>
            </a:extLst>
          </p:cNvPr>
          <p:cNvSpPr txBox="1"/>
          <p:nvPr/>
        </p:nvSpPr>
        <p:spPr>
          <a:xfrm>
            <a:off x="2021361" y="3785081"/>
            <a:ext cx="1902970" cy="461665"/>
          </a:xfrm>
          <a:prstGeom prst="rect">
            <a:avLst/>
          </a:prstGeom>
          <a:noFill/>
        </p:spPr>
        <p:txBody>
          <a:bodyPr wrap="square">
            <a:spAutoFit/>
          </a:bodyPr>
          <a:lstStyle/>
          <a:p>
            <a:r>
              <a:rPr lang="en-GB" sz="2400" b="1" dirty="0">
                <a:solidFill>
                  <a:srgbClr val="92D050"/>
                </a:solidFill>
                <a:effectLst/>
                <a:latin typeface="Franklin Gothic Heavy" panose="020B0604020202020204" pitchFamily="34" charset="0"/>
                <a:ea typeface="Calibri" panose="020F0502020204030204" pitchFamily="34" charset="0"/>
              </a:rPr>
              <a:t>Clinicians</a:t>
            </a:r>
          </a:p>
        </p:txBody>
      </p:sp>
      <p:sp>
        <p:nvSpPr>
          <p:cNvPr id="27" name="TextBox 26">
            <a:extLst>
              <a:ext uri="{FF2B5EF4-FFF2-40B4-BE49-F238E27FC236}">
                <a16:creationId xmlns:a16="http://schemas.microsoft.com/office/drawing/2014/main" id="{A6040985-619E-418B-BF00-26DA53A63413}"/>
              </a:ext>
            </a:extLst>
          </p:cNvPr>
          <p:cNvSpPr txBox="1"/>
          <p:nvPr/>
        </p:nvSpPr>
        <p:spPr>
          <a:xfrm>
            <a:off x="9101904" y="996555"/>
            <a:ext cx="2505075" cy="36933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GB" sz="1800" dirty="0">
                <a:solidFill>
                  <a:srgbClr val="FFFF66"/>
                </a:solidFill>
                <a:effectLst/>
                <a:latin typeface="Gill Sans Nova Ultra Bold" panose="020B0604020202020204" pitchFamily="34" charset="0"/>
                <a:ea typeface="Calibri" panose="020F0502020204030204" pitchFamily="34" charset="0"/>
              </a:rPr>
              <a:t>Care Home staff</a:t>
            </a:r>
          </a:p>
        </p:txBody>
      </p:sp>
      <p:sp>
        <p:nvSpPr>
          <p:cNvPr id="29" name="TextBox 28">
            <a:extLst>
              <a:ext uri="{FF2B5EF4-FFF2-40B4-BE49-F238E27FC236}">
                <a16:creationId xmlns:a16="http://schemas.microsoft.com/office/drawing/2014/main" id="{F576F9F6-B1EA-4ACA-9FB8-AB1F3BEA8B81}"/>
              </a:ext>
            </a:extLst>
          </p:cNvPr>
          <p:cNvSpPr txBox="1"/>
          <p:nvPr/>
        </p:nvSpPr>
        <p:spPr>
          <a:xfrm>
            <a:off x="673262" y="5307413"/>
            <a:ext cx="1553837" cy="523220"/>
          </a:xfrm>
          <a:prstGeom prst="rect">
            <a:avLst/>
          </a:prstGeom>
          <a:noFill/>
        </p:spPr>
        <p:txBody>
          <a:bodyPr wrap="square">
            <a:spAutoFit/>
          </a:bodyPr>
          <a:lstStyle/>
          <a:p>
            <a:r>
              <a:rPr lang="en-GB" sz="2800" dirty="0">
                <a:solidFill>
                  <a:srgbClr val="CC0099"/>
                </a:solidFill>
                <a:effectLst/>
                <a:latin typeface="Lucida Calligraphy" panose="03010101010101010101" pitchFamily="66" charset="0"/>
                <a:ea typeface="Calibri" panose="020F0502020204030204" pitchFamily="34" charset="0"/>
              </a:rPr>
              <a:t>Nurses</a:t>
            </a:r>
          </a:p>
        </p:txBody>
      </p:sp>
      <p:sp>
        <p:nvSpPr>
          <p:cNvPr id="31" name="TextBox 30">
            <a:extLst>
              <a:ext uri="{FF2B5EF4-FFF2-40B4-BE49-F238E27FC236}">
                <a16:creationId xmlns:a16="http://schemas.microsoft.com/office/drawing/2014/main" id="{A50D6F22-1F7E-40C0-A87B-E0105F2340B8}"/>
              </a:ext>
            </a:extLst>
          </p:cNvPr>
          <p:cNvSpPr txBox="1">
            <a:spLocks/>
          </p:cNvSpPr>
          <p:nvPr/>
        </p:nvSpPr>
        <p:spPr>
          <a:xfrm>
            <a:off x="4959159" y="5815245"/>
            <a:ext cx="1902970" cy="584775"/>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B0F0"/>
                </a:solidFill>
                <a:effectLst/>
                <a:uLnTx/>
                <a:uFillTx/>
                <a:latin typeface="Daytona" panose="020B0604030500040204" pitchFamily="34" charset="0"/>
                <a:ea typeface="Calibri" panose="020F0502020204030204" pitchFamily="34" charset="0"/>
                <a:cs typeface="+mn-cs"/>
                <a:sym typeface="Calibri"/>
              </a:rPr>
              <a:t>Doctors</a:t>
            </a:r>
          </a:p>
        </p:txBody>
      </p:sp>
      <p:sp>
        <p:nvSpPr>
          <p:cNvPr id="33" name="TextBox 32">
            <a:extLst>
              <a:ext uri="{FF2B5EF4-FFF2-40B4-BE49-F238E27FC236}">
                <a16:creationId xmlns:a16="http://schemas.microsoft.com/office/drawing/2014/main" id="{157888A0-4885-4849-8067-6486C8032657}"/>
              </a:ext>
            </a:extLst>
          </p:cNvPr>
          <p:cNvSpPr txBox="1"/>
          <p:nvPr/>
        </p:nvSpPr>
        <p:spPr>
          <a:xfrm>
            <a:off x="9537674" y="5815245"/>
            <a:ext cx="2330476" cy="461665"/>
          </a:xfrm>
          <a:prstGeom prst="rect">
            <a:avLst/>
          </a:prstGeom>
          <a:noFill/>
        </p:spPr>
        <p:txBody>
          <a:bodyPr wrap="square">
            <a:spAutoFit/>
          </a:bodyPr>
          <a:lstStyle/>
          <a:p>
            <a:r>
              <a:rPr lang="en-GB" sz="2400" b="1" dirty="0">
                <a:solidFill>
                  <a:srgbClr val="9933FF"/>
                </a:solidFill>
                <a:effectLst/>
                <a:latin typeface="Calibri" panose="020F0502020204030204" pitchFamily="34" charset="0"/>
                <a:ea typeface="Calibri" panose="020F0502020204030204" pitchFamily="34" charset="0"/>
              </a:rPr>
              <a:t>Commissioners</a:t>
            </a:r>
          </a:p>
        </p:txBody>
      </p:sp>
      <p:sp>
        <p:nvSpPr>
          <p:cNvPr id="35" name="TextBox 34">
            <a:extLst>
              <a:ext uri="{FF2B5EF4-FFF2-40B4-BE49-F238E27FC236}">
                <a16:creationId xmlns:a16="http://schemas.microsoft.com/office/drawing/2014/main" id="{98D7462F-2980-42BD-98FA-DC47104AE38E}"/>
              </a:ext>
            </a:extLst>
          </p:cNvPr>
          <p:cNvSpPr txBox="1"/>
          <p:nvPr/>
        </p:nvSpPr>
        <p:spPr>
          <a:xfrm>
            <a:off x="8084205" y="1952602"/>
            <a:ext cx="2106348" cy="646331"/>
          </a:xfrm>
          <a:prstGeom prst="rect">
            <a:avLst/>
          </a:prstGeom>
          <a:noFill/>
        </p:spPr>
        <p:txBody>
          <a:bodyPr wrap="square">
            <a:spAutoFit/>
          </a:bodyPr>
          <a:lstStyle/>
          <a:p>
            <a:pPr algn="ctr"/>
            <a:r>
              <a:rPr lang="en-GB" sz="1800" dirty="0">
                <a:solidFill>
                  <a:srgbClr val="FF0066"/>
                </a:solidFill>
                <a:effectLst/>
                <a:latin typeface="Kristen ITC" panose="03050502040202030202" pitchFamily="66" charset="0"/>
                <a:ea typeface="Calibri" panose="020F0502020204030204" pitchFamily="34" charset="0"/>
              </a:rPr>
              <a:t>Local authority officers</a:t>
            </a:r>
          </a:p>
        </p:txBody>
      </p:sp>
      <p:sp>
        <p:nvSpPr>
          <p:cNvPr id="37" name="TextBox 36">
            <a:extLst>
              <a:ext uri="{FF2B5EF4-FFF2-40B4-BE49-F238E27FC236}">
                <a16:creationId xmlns:a16="http://schemas.microsoft.com/office/drawing/2014/main" id="{726873D7-6652-400A-BD09-27BB861D9AD1}"/>
              </a:ext>
            </a:extLst>
          </p:cNvPr>
          <p:cNvSpPr txBox="1"/>
          <p:nvPr/>
        </p:nvSpPr>
        <p:spPr>
          <a:xfrm>
            <a:off x="10359189" y="2523939"/>
            <a:ext cx="1279605" cy="954107"/>
          </a:xfrm>
          <a:prstGeom prst="rect">
            <a:avLst/>
          </a:prstGeom>
          <a:noFill/>
        </p:spPr>
        <p:txBody>
          <a:bodyPr wrap="square">
            <a:spAutoFit/>
          </a:bodyPr>
          <a:lstStyle/>
          <a:p>
            <a:r>
              <a:rPr lang="en-GB" sz="2800" b="1" dirty="0">
                <a:solidFill>
                  <a:srgbClr val="996633"/>
                </a:solidFill>
                <a:effectLst/>
                <a:latin typeface="Daytona" panose="020B0604030500040204" pitchFamily="34" charset="0"/>
                <a:ea typeface="Calibri" panose="020F0502020204030204" pitchFamily="34" charset="0"/>
              </a:rPr>
              <a:t>NHS staff</a:t>
            </a:r>
          </a:p>
        </p:txBody>
      </p:sp>
      <p:sp>
        <p:nvSpPr>
          <p:cNvPr id="38" name="TextBox 37">
            <a:extLst>
              <a:ext uri="{FF2B5EF4-FFF2-40B4-BE49-F238E27FC236}">
                <a16:creationId xmlns:a16="http://schemas.microsoft.com/office/drawing/2014/main" id="{F2EFBB3C-0F8D-4C19-B5C3-152E1EEDD625}"/>
              </a:ext>
            </a:extLst>
          </p:cNvPr>
          <p:cNvSpPr txBox="1"/>
          <p:nvPr/>
        </p:nvSpPr>
        <p:spPr>
          <a:xfrm>
            <a:off x="7351275" y="5421155"/>
            <a:ext cx="1902970" cy="646331"/>
          </a:xfrm>
          <a:prstGeom prst="rect">
            <a:avLst/>
          </a:prstGeom>
          <a:noFill/>
        </p:spPr>
        <p:txBody>
          <a:bodyPr wrap="square" rtlCol="0">
            <a:spAutoFit/>
          </a:bodyPr>
          <a:lstStyle/>
          <a:p>
            <a:r>
              <a:rPr lang="en-GB" dirty="0">
                <a:solidFill>
                  <a:srgbClr val="FF6699"/>
                </a:solidFill>
                <a:latin typeface="Algerian" panose="020B0604020202020204" pitchFamily="82" charset="0"/>
              </a:rPr>
              <a:t>Artistic Directors</a:t>
            </a:r>
          </a:p>
        </p:txBody>
      </p:sp>
    </p:spTree>
    <p:extLst>
      <p:ext uri="{BB962C8B-B14F-4D97-AF65-F5344CB8AC3E}">
        <p14:creationId xmlns:p14="http://schemas.microsoft.com/office/powerpoint/2010/main" val="25275894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05F64-7E65-7E48-8ECA-31B72429E2E5}"/>
              </a:ext>
            </a:extLst>
          </p:cNvPr>
          <p:cNvSpPr>
            <a:spLocks noGrp="1"/>
          </p:cNvSpPr>
          <p:nvPr>
            <p:ph type="title"/>
          </p:nvPr>
        </p:nvSpPr>
        <p:spPr/>
        <p:txBody>
          <a:bodyPr/>
          <a:lstStyle/>
          <a:p>
            <a:r>
              <a:rPr lang="en-US" dirty="0"/>
              <a:t>Creative Health: </a:t>
            </a:r>
            <a:br>
              <a:rPr lang="en-US" dirty="0"/>
            </a:br>
            <a:r>
              <a:rPr lang="en-US" dirty="0"/>
              <a:t>From Surviving to Thriving</a:t>
            </a:r>
          </a:p>
        </p:txBody>
      </p:sp>
      <p:sp>
        <p:nvSpPr>
          <p:cNvPr id="11" name="Content Placeholder 10">
            <a:extLst>
              <a:ext uri="{FF2B5EF4-FFF2-40B4-BE49-F238E27FC236}">
                <a16:creationId xmlns:a16="http://schemas.microsoft.com/office/drawing/2014/main" id="{A9429B6A-BB8C-93C2-5261-C7B3681BD24E}"/>
              </a:ext>
            </a:extLst>
          </p:cNvPr>
          <p:cNvSpPr>
            <a:spLocks noGrp="1"/>
          </p:cNvSpPr>
          <p:nvPr>
            <p:ph idx="1"/>
          </p:nvPr>
        </p:nvSpPr>
        <p:spPr/>
        <p:txBody>
          <a:bodyPr/>
          <a:lstStyle/>
          <a:p>
            <a:pPr marL="0" indent="0">
              <a:buNone/>
            </a:pPr>
            <a:r>
              <a:rPr lang="en-US" dirty="0"/>
              <a:t>Victoria Hume </a:t>
            </a:r>
            <a:br>
              <a:rPr lang="en-US" dirty="0"/>
            </a:br>
            <a:r>
              <a:rPr lang="en-US" dirty="0"/>
              <a:t>Culture, Health &amp; Wellbeing Alliance</a:t>
            </a:r>
          </a:p>
          <a:p>
            <a:endParaRPr lang="en-US" dirty="0">
              <a:hlinkClick r:id="" action="ppaction://noaction"/>
            </a:endParaRPr>
          </a:p>
          <a:p>
            <a:pPr marL="0" indent="0">
              <a:buNone/>
            </a:pPr>
            <a:r>
              <a:rPr lang="en-US" dirty="0">
                <a:hlinkClick r:id="" action="ppaction://noaction"/>
              </a:rPr>
              <a:t>culturehealthandwellbeing.org.uk</a:t>
            </a:r>
            <a:endParaRPr lang="en-US" dirty="0"/>
          </a:p>
          <a:p>
            <a:pPr marL="0" indent="0">
              <a:buNone/>
            </a:pPr>
            <a:r>
              <a:rPr lang="en-US" dirty="0"/>
              <a:t>@</a:t>
            </a:r>
            <a:r>
              <a:rPr lang="en-US" dirty="0" err="1"/>
              <a:t>CHWAlliance</a:t>
            </a:r>
            <a:r>
              <a:rPr lang="en-US" dirty="0"/>
              <a:t>  </a:t>
            </a:r>
          </a:p>
          <a:p>
            <a:endParaRPr lang="en-US" dirty="0"/>
          </a:p>
        </p:txBody>
      </p:sp>
      <p:pic>
        <p:nvPicPr>
          <p:cNvPr id="15" name="Picture 14">
            <a:extLst>
              <a:ext uri="{FF2B5EF4-FFF2-40B4-BE49-F238E27FC236}">
                <a16:creationId xmlns:a16="http://schemas.microsoft.com/office/drawing/2014/main" id="{6F539913-1F4A-274E-A540-25D1B978344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12093" y="6222709"/>
            <a:ext cx="2679907" cy="635291"/>
          </a:xfrm>
          <a:prstGeom prst="rect">
            <a:avLst/>
          </a:prstGeom>
        </p:spPr>
      </p:pic>
      <p:pic>
        <p:nvPicPr>
          <p:cNvPr id="13" name="Picture Placeholder 8">
            <a:extLst>
              <a:ext uri="{FF2B5EF4-FFF2-40B4-BE49-F238E27FC236}">
                <a16:creationId xmlns:a16="http://schemas.microsoft.com/office/drawing/2014/main" id="{4F20DF34-F35E-94D8-FBD4-7F471E8BB5E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9912" y="0"/>
            <a:ext cx="2022088" cy="2185490"/>
          </a:xfrm>
          <a:prstGeom prst="rect">
            <a:avLst/>
          </a:prstGeom>
        </p:spPr>
      </p:pic>
    </p:spTree>
    <p:extLst>
      <p:ext uri="{BB962C8B-B14F-4D97-AF65-F5344CB8AC3E}">
        <p14:creationId xmlns:p14="http://schemas.microsoft.com/office/powerpoint/2010/main" val="230236270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7FE1-B19D-D540-9DE7-9DD7088B6E6A}"/>
              </a:ext>
            </a:extLst>
          </p:cNvPr>
          <p:cNvSpPr>
            <a:spLocks noGrp="1"/>
          </p:cNvSpPr>
          <p:nvPr>
            <p:ph type="title"/>
          </p:nvPr>
        </p:nvSpPr>
        <p:spPr/>
        <p:txBody>
          <a:bodyPr>
            <a:normAutofit/>
          </a:bodyPr>
          <a:lstStyle/>
          <a:p>
            <a:r>
              <a:rPr lang="en-US" dirty="0"/>
              <a:t>Case studies during lockdown</a:t>
            </a:r>
          </a:p>
        </p:txBody>
      </p:sp>
      <p:sp>
        <p:nvSpPr>
          <p:cNvPr id="7" name="Text Placeholder 6">
            <a:extLst>
              <a:ext uri="{FF2B5EF4-FFF2-40B4-BE49-F238E27FC236}">
                <a16:creationId xmlns:a16="http://schemas.microsoft.com/office/drawing/2014/main" id="{BCFAD14F-594C-5E4E-A585-31212D2F7B3B}"/>
              </a:ext>
            </a:extLst>
          </p:cNvPr>
          <p:cNvSpPr>
            <a:spLocks noGrp="1"/>
          </p:cNvSpPr>
          <p:nvPr>
            <p:ph type="body" idx="1"/>
          </p:nvPr>
        </p:nvSpPr>
        <p:spPr/>
        <p:txBody>
          <a:bodyPr/>
          <a:lstStyle/>
          <a:p>
            <a:r>
              <a:rPr lang="en-US" dirty="0"/>
              <a:t>Creative health programmes for people shielding at home</a:t>
            </a:r>
          </a:p>
        </p:txBody>
      </p:sp>
      <p:sp>
        <p:nvSpPr>
          <p:cNvPr id="3" name="Content Placeholder 2">
            <a:extLst>
              <a:ext uri="{FF2B5EF4-FFF2-40B4-BE49-F238E27FC236}">
                <a16:creationId xmlns:a16="http://schemas.microsoft.com/office/drawing/2014/main" id="{01887D6D-95AC-1542-88B0-BA5F8634E1D8}"/>
              </a:ext>
            </a:extLst>
          </p:cNvPr>
          <p:cNvSpPr>
            <a:spLocks noGrp="1"/>
          </p:cNvSpPr>
          <p:nvPr>
            <p:ph sz="half" idx="2"/>
          </p:nvPr>
        </p:nvSpPr>
        <p:spPr>
          <a:xfrm>
            <a:off x="1371600" y="3305207"/>
            <a:ext cx="4443984" cy="3286093"/>
          </a:xfrm>
        </p:spPr>
        <p:txBody>
          <a:bodyPr>
            <a:normAutofit fontScale="25000" lnSpcReduction="20000"/>
          </a:bodyPr>
          <a:lstStyle/>
          <a:p>
            <a:pPr marL="0" indent="0">
              <a:buNone/>
            </a:pPr>
            <a:r>
              <a:rPr lang="en-US" sz="5600" dirty="0">
                <a:hlinkClick r:id="rId3"/>
              </a:rPr>
              <a:t>Case studies available here</a:t>
            </a:r>
            <a:endParaRPr lang="en-US" sz="5600" dirty="0"/>
          </a:p>
          <a:p>
            <a:r>
              <a:rPr lang="en-GB" sz="5600" b="1" dirty="0">
                <a:solidFill>
                  <a:schemeClr val="tx1"/>
                </a:solidFill>
              </a:rPr>
              <a:t>50 organisations, 100,000 people reached</a:t>
            </a:r>
          </a:p>
          <a:p>
            <a:r>
              <a:rPr lang="en-GB" sz="5600" dirty="0">
                <a:solidFill>
                  <a:schemeClr val="tx1"/>
                </a:solidFill>
              </a:rPr>
              <a:t>Phone / post / online </a:t>
            </a:r>
          </a:p>
          <a:p>
            <a:r>
              <a:rPr lang="en-GB" sz="5600" dirty="0">
                <a:solidFill>
                  <a:schemeClr val="tx1"/>
                </a:solidFill>
              </a:rPr>
              <a:t>Tackling variety of health conditions, overwhelmingly addressing loneliness and isolation</a:t>
            </a:r>
          </a:p>
          <a:p>
            <a:r>
              <a:rPr lang="en-GB" sz="5600" dirty="0">
                <a:solidFill>
                  <a:schemeClr val="tx1"/>
                </a:solidFill>
              </a:rPr>
              <a:t>94% in partnership</a:t>
            </a:r>
          </a:p>
          <a:p>
            <a:pPr lvl="1"/>
            <a:r>
              <a:rPr lang="en-GB" sz="5600" dirty="0">
                <a:solidFill>
                  <a:schemeClr val="tx1"/>
                </a:solidFill>
              </a:rPr>
              <a:t>69% with other community organisations</a:t>
            </a:r>
          </a:p>
          <a:p>
            <a:pPr lvl="1"/>
            <a:r>
              <a:rPr lang="en-GB" sz="5600" dirty="0">
                <a:solidFill>
                  <a:schemeClr val="tx1"/>
                </a:solidFill>
              </a:rPr>
              <a:t>50% with Local Authorities (31% received funding from LAs) </a:t>
            </a:r>
          </a:p>
          <a:p>
            <a:pPr lvl="1"/>
            <a:r>
              <a:rPr lang="en-GB" sz="5600" dirty="0">
                <a:solidFill>
                  <a:schemeClr val="tx1"/>
                </a:solidFill>
              </a:rPr>
              <a:t>48% in partnership with the NHS (15.5% received funding from NHS)</a:t>
            </a:r>
          </a:p>
          <a:p>
            <a:pPr lvl="1"/>
            <a:r>
              <a:rPr lang="en-GB" sz="5600" dirty="0">
                <a:solidFill>
                  <a:schemeClr val="tx1"/>
                </a:solidFill>
              </a:rPr>
              <a:t>60% supported by National Lottery distributors </a:t>
            </a:r>
          </a:p>
          <a:p>
            <a:pPr lvl="1"/>
            <a:r>
              <a:rPr lang="en-GB" sz="5600" dirty="0">
                <a:solidFill>
                  <a:schemeClr val="tx1"/>
                </a:solidFill>
              </a:rPr>
              <a:t>53% supported by Trusts &amp; Foundations</a:t>
            </a:r>
          </a:p>
        </p:txBody>
      </p:sp>
      <p:sp>
        <p:nvSpPr>
          <p:cNvPr id="8" name="Text Placeholder 7">
            <a:extLst>
              <a:ext uri="{FF2B5EF4-FFF2-40B4-BE49-F238E27FC236}">
                <a16:creationId xmlns:a16="http://schemas.microsoft.com/office/drawing/2014/main" id="{FB4C7C1E-27F6-CB40-8109-F82264359FE8}"/>
              </a:ext>
            </a:extLst>
          </p:cNvPr>
          <p:cNvSpPr>
            <a:spLocks noGrp="1"/>
          </p:cNvSpPr>
          <p:nvPr>
            <p:ph type="body" sz="quarter" idx="3"/>
          </p:nvPr>
        </p:nvSpPr>
        <p:spPr/>
        <p:txBody>
          <a:bodyPr/>
          <a:lstStyle/>
          <a:p>
            <a:r>
              <a:rPr lang="en-US" dirty="0"/>
              <a:t>…or in institutions</a:t>
            </a:r>
          </a:p>
        </p:txBody>
      </p:sp>
      <p:sp>
        <p:nvSpPr>
          <p:cNvPr id="4" name="Content Placeholder 3">
            <a:extLst>
              <a:ext uri="{FF2B5EF4-FFF2-40B4-BE49-F238E27FC236}">
                <a16:creationId xmlns:a16="http://schemas.microsoft.com/office/drawing/2014/main" id="{B731EEAD-BB53-BC45-B7CA-834A56370E42}"/>
              </a:ext>
            </a:extLst>
          </p:cNvPr>
          <p:cNvSpPr>
            <a:spLocks noGrp="1"/>
          </p:cNvSpPr>
          <p:nvPr>
            <p:ph sz="quarter" idx="4"/>
          </p:nvPr>
        </p:nvSpPr>
        <p:spPr>
          <a:xfrm>
            <a:off x="6525014" y="3305207"/>
            <a:ext cx="4443984" cy="3114643"/>
          </a:xfrm>
        </p:spPr>
        <p:txBody>
          <a:bodyPr>
            <a:normAutofit fontScale="25000" lnSpcReduction="20000"/>
          </a:bodyPr>
          <a:lstStyle/>
          <a:p>
            <a:pPr marL="0" indent="0">
              <a:buNone/>
            </a:pPr>
            <a:r>
              <a:rPr lang="en-GB" sz="5600" dirty="0">
                <a:hlinkClick r:id="rId4"/>
              </a:rPr>
              <a:t>Case studies available here</a:t>
            </a:r>
            <a:endParaRPr lang="en-GB" sz="5600" dirty="0"/>
          </a:p>
          <a:p>
            <a:r>
              <a:rPr lang="en-GB" sz="5600" b="1" dirty="0">
                <a:solidFill>
                  <a:schemeClr val="tx1"/>
                </a:solidFill>
              </a:rPr>
              <a:t>47 case studies, appx 50,000 people reached </a:t>
            </a:r>
          </a:p>
          <a:p>
            <a:r>
              <a:rPr lang="en-US" altLang="en-US" sz="5600" dirty="0">
                <a:solidFill>
                  <a:schemeClr val="tx1"/>
                </a:solidFill>
              </a:rPr>
              <a:t>Online / pre-recorded / live performance / radio / activity packs etc.</a:t>
            </a:r>
          </a:p>
          <a:p>
            <a:r>
              <a:rPr lang="en-GB" altLang="en-US" sz="5600" dirty="0">
                <a:solidFill>
                  <a:schemeClr val="tx1"/>
                </a:solidFill>
              </a:rPr>
              <a:t>Designed to improve wellbeing (inc. staff), loneliness or isolation, supporting social or family connections, meaningful activity, skills development, challenging boredom, and build participants’ confidence. </a:t>
            </a:r>
            <a:endParaRPr lang="en-GB" sz="5600" dirty="0">
              <a:solidFill>
                <a:schemeClr val="tx1"/>
              </a:solidFill>
            </a:endParaRPr>
          </a:p>
          <a:p>
            <a:r>
              <a:rPr lang="en-GB" sz="5600" dirty="0">
                <a:solidFill>
                  <a:schemeClr val="tx1"/>
                </a:solidFill>
              </a:rPr>
              <a:t>72% in partnership</a:t>
            </a:r>
          </a:p>
          <a:p>
            <a:pPr lvl="1"/>
            <a:r>
              <a:rPr lang="en-GB" sz="5600" dirty="0">
                <a:solidFill>
                  <a:schemeClr val="tx1"/>
                </a:solidFill>
              </a:rPr>
              <a:t>35% with community sector organisations</a:t>
            </a:r>
          </a:p>
          <a:p>
            <a:pPr lvl="1"/>
            <a:r>
              <a:rPr lang="en-GB" sz="5600" dirty="0">
                <a:solidFill>
                  <a:schemeClr val="tx1"/>
                </a:solidFill>
              </a:rPr>
              <a:t>26% with the NHS</a:t>
            </a:r>
          </a:p>
          <a:p>
            <a:pPr lvl="1"/>
            <a:r>
              <a:rPr lang="en-GB" sz="5600" dirty="0">
                <a:solidFill>
                  <a:schemeClr val="tx1"/>
                </a:solidFill>
              </a:rPr>
              <a:t>24% with (other) arts and cultural organisations</a:t>
            </a:r>
          </a:p>
          <a:p>
            <a:pPr lvl="1"/>
            <a:r>
              <a:rPr lang="en-GB" sz="5600" dirty="0">
                <a:solidFill>
                  <a:schemeClr val="tx1"/>
                </a:solidFill>
              </a:rPr>
              <a:t>16% with the care sector</a:t>
            </a:r>
          </a:p>
        </p:txBody>
      </p:sp>
    </p:spTree>
    <p:extLst>
      <p:ext uri="{BB962C8B-B14F-4D97-AF65-F5344CB8AC3E}">
        <p14:creationId xmlns:p14="http://schemas.microsoft.com/office/powerpoint/2010/main" val="321051863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DF2EB7-790E-C54B-AA70-B85DAA7A558E}"/>
              </a:ext>
            </a:extLst>
          </p:cNvPr>
          <p:cNvSpPr>
            <a:spLocks noGrp="1"/>
          </p:cNvSpPr>
          <p:nvPr>
            <p:ph type="title"/>
          </p:nvPr>
        </p:nvSpPr>
        <p:spPr/>
        <p:txBody>
          <a:bodyPr/>
          <a:lstStyle/>
          <a:p>
            <a:r>
              <a:rPr lang="en-US" dirty="0"/>
              <a:t>Red Earth Collective </a:t>
            </a:r>
            <a:r>
              <a:rPr lang="en-US" sz="3000" dirty="0"/>
              <a:t>(Birmingham)</a:t>
            </a:r>
          </a:p>
        </p:txBody>
      </p:sp>
      <p:sp>
        <p:nvSpPr>
          <p:cNvPr id="9" name="Text Placeholder 8">
            <a:extLst>
              <a:ext uri="{FF2B5EF4-FFF2-40B4-BE49-F238E27FC236}">
                <a16:creationId xmlns:a16="http://schemas.microsoft.com/office/drawing/2014/main" id="{48687266-9632-5949-AEA5-E38E3C9F17E9}"/>
              </a:ext>
            </a:extLst>
          </p:cNvPr>
          <p:cNvSpPr>
            <a:spLocks noGrp="1"/>
          </p:cNvSpPr>
          <p:nvPr>
            <p:ph type="body" sz="half" idx="2"/>
          </p:nvPr>
        </p:nvSpPr>
        <p:spPr/>
        <p:txBody>
          <a:bodyPr>
            <a:normAutofit/>
          </a:bodyPr>
          <a:lstStyle/>
          <a:p>
            <a:r>
              <a:rPr lang="en-GB" dirty="0">
                <a:solidFill>
                  <a:schemeClr val="accent2">
                    <a:lumMod val="40000"/>
                    <a:lumOff val="60000"/>
                  </a:schemeClr>
                </a:solidFill>
              </a:rPr>
              <a:t>“The Red Earth Collective uses the arts to inspire stories, stimulate thinking and to create conversations that support and improve the mental health and wellbeing of marginalised and racialised communities.”</a:t>
            </a:r>
          </a:p>
          <a:p>
            <a:r>
              <a:rPr lang="en-GB" dirty="0">
                <a:solidFill>
                  <a:schemeClr val="accent2">
                    <a:lumMod val="40000"/>
                    <a:lumOff val="60000"/>
                  </a:schemeClr>
                </a:solidFill>
              </a:rPr>
              <a:t>https://www.redearthcollective.org.uk </a:t>
            </a:r>
          </a:p>
          <a:p>
            <a:endParaRPr lang="en-GB" sz="1300" dirty="0">
              <a:solidFill>
                <a:schemeClr val="accent2">
                  <a:lumMod val="40000"/>
                  <a:lumOff val="60000"/>
                </a:schemeClr>
              </a:solidFill>
            </a:endParaRPr>
          </a:p>
          <a:p>
            <a:r>
              <a:rPr lang="en-GB" sz="1300" dirty="0">
                <a:solidFill>
                  <a:schemeClr val="accent2">
                    <a:lumMod val="40000"/>
                    <a:lumOff val="60000"/>
                  </a:schemeClr>
                </a:solidFill>
              </a:rPr>
              <a:t>Image: The Red Earth Collective </a:t>
            </a:r>
            <a:r>
              <a:rPr lang="en-GB" sz="1300" dirty="0" err="1">
                <a:solidFill>
                  <a:schemeClr val="accent2">
                    <a:lumMod val="40000"/>
                    <a:lumOff val="60000"/>
                  </a:schemeClr>
                </a:solidFill>
              </a:rPr>
              <a:t>Menologues</a:t>
            </a:r>
            <a:r>
              <a:rPr lang="en-GB" sz="1300" dirty="0">
                <a:solidFill>
                  <a:schemeClr val="accent2">
                    <a:lumMod val="40000"/>
                    <a:lumOff val="60000"/>
                  </a:schemeClr>
                </a:solidFill>
              </a:rPr>
              <a:t>, 2020</a:t>
            </a:r>
            <a:endParaRPr lang="en-GB" dirty="0">
              <a:solidFill>
                <a:schemeClr val="accent2">
                  <a:lumMod val="40000"/>
                  <a:lumOff val="60000"/>
                </a:schemeClr>
              </a:solidFill>
            </a:endParaRPr>
          </a:p>
        </p:txBody>
      </p:sp>
      <p:pic>
        <p:nvPicPr>
          <p:cNvPr id="11" name="Picture Placeholder 10" descr="This photograph is of a young man sat on a grassy field with a football. The picture also, shows a camera and a microphone which shows the work that Red Earth Collective do by using individual inspiring stories to improve health.">
            <a:extLst>
              <a:ext uri="{FF2B5EF4-FFF2-40B4-BE49-F238E27FC236}">
                <a16:creationId xmlns:a16="http://schemas.microsoft.com/office/drawing/2014/main" id="{2F046BA6-4969-4547-86BF-D2ACB3438868}"/>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l="60" r="60"/>
          <a:stretch>
            <a:fillRect/>
          </a:stretch>
        </p:blipFill>
        <p:spPr/>
      </p:pic>
    </p:spTree>
    <p:extLst>
      <p:ext uri="{BB962C8B-B14F-4D97-AF65-F5344CB8AC3E}">
        <p14:creationId xmlns:p14="http://schemas.microsoft.com/office/powerpoint/2010/main" val="4159141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F06F-A279-C749-92B9-8FA7A491857B}"/>
              </a:ext>
            </a:extLst>
          </p:cNvPr>
          <p:cNvSpPr>
            <a:spLocks noGrp="1"/>
          </p:cNvSpPr>
          <p:nvPr>
            <p:ph type="title"/>
          </p:nvPr>
        </p:nvSpPr>
        <p:spPr/>
        <p:txBody>
          <a:bodyPr/>
          <a:lstStyle/>
          <a:p>
            <a:r>
              <a:rPr lang="en-US" dirty="0"/>
              <a:t>Theatre Orchard </a:t>
            </a:r>
            <a:r>
              <a:rPr lang="en-US" sz="3000" dirty="0"/>
              <a:t>(Somerset)</a:t>
            </a:r>
          </a:p>
        </p:txBody>
      </p:sp>
      <p:sp>
        <p:nvSpPr>
          <p:cNvPr id="4" name="Text Placeholder 3">
            <a:extLst>
              <a:ext uri="{FF2B5EF4-FFF2-40B4-BE49-F238E27FC236}">
                <a16:creationId xmlns:a16="http://schemas.microsoft.com/office/drawing/2014/main" id="{632847D5-EA8D-754A-ABF5-266A4ED0DF88}"/>
              </a:ext>
            </a:extLst>
          </p:cNvPr>
          <p:cNvSpPr>
            <a:spLocks noGrp="1"/>
          </p:cNvSpPr>
          <p:nvPr>
            <p:ph type="body" sz="half" idx="2"/>
          </p:nvPr>
        </p:nvSpPr>
        <p:spPr/>
        <p:txBody>
          <a:bodyPr>
            <a:noAutofit/>
          </a:bodyPr>
          <a:lstStyle/>
          <a:p>
            <a:r>
              <a:rPr lang="en-US" sz="1800" b="1" dirty="0">
                <a:solidFill>
                  <a:schemeClr val="accent2">
                    <a:lumMod val="40000"/>
                    <a:lumOff val="60000"/>
                  </a:schemeClr>
                </a:solidFill>
              </a:rPr>
              <a:t>“</a:t>
            </a:r>
            <a:r>
              <a:rPr lang="en-GB" sz="1800" dirty="0">
                <a:solidFill>
                  <a:schemeClr val="accent2">
                    <a:lumMod val="40000"/>
                    <a:lumOff val="60000"/>
                  </a:schemeClr>
                </a:solidFill>
              </a:rPr>
              <a:t>I feel so valued and I want more people to experience this. We need resources, we have the family we just need a home to out us all in! I want Theatre Orchard to be a “forever”. I want my grand-babies to experience what I have experienced because I know that they might need a safe space too.”</a:t>
            </a:r>
          </a:p>
          <a:p>
            <a:r>
              <a:rPr lang="en-US" sz="1800" dirty="0">
                <a:solidFill>
                  <a:schemeClr val="accent2">
                    <a:lumMod val="40000"/>
                    <a:lumOff val="60000"/>
                  </a:schemeClr>
                </a:solidFill>
              </a:rPr>
              <a:t>https://</a:t>
            </a:r>
            <a:r>
              <a:rPr lang="en-US" sz="1800" dirty="0" err="1">
                <a:solidFill>
                  <a:schemeClr val="accent2">
                    <a:lumMod val="40000"/>
                    <a:lumOff val="60000"/>
                  </a:schemeClr>
                </a:solidFill>
              </a:rPr>
              <a:t>www.theatreorchard.org.uk</a:t>
            </a:r>
            <a:r>
              <a:rPr lang="en-US" sz="1800" dirty="0">
                <a:solidFill>
                  <a:schemeClr val="accent2">
                    <a:lumMod val="40000"/>
                    <a:lumOff val="60000"/>
                  </a:schemeClr>
                </a:solidFill>
              </a:rPr>
              <a:t>/</a:t>
            </a:r>
          </a:p>
        </p:txBody>
      </p:sp>
      <p:pic>
        <p:nvPicPr>
          <p:cNvPr id="7" name="Picture Placeholder 6" descr="This is a photograph of a lady enjoying all the activities she is involved with in the Theatre Orchard from Somerset.">
            <a:extLst>
              <a:ext uri="{FF2B5EF4-FFF2-40B4-BE49-F238E27FC236}">
                <a16:creationId xmlns:a16="http://schemas.microsoft.com/office/drawing/2014/main" id="{B39F2D60-2D42-F943-9239-0D549012873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t="12" b="12"/>
          <a:stretch>
            <a:fillRect/>
          </a:stretch>
        </p:blipFill>
        <p:spPr/>
      </p:pic>
    </p:spTree>
    <p:extLst>
      <p:ext uri="{BB962C8B-B14F-4D97-AF65-F5344CB8AC3E}">
        <p14:creationId xmlns:p14="http://schemas.microsoft.com/office/powerpoint/2010/main" val="408757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C15C-B5E3-E749-B3C8-54280CCE1528}"/>
              </a:ext>
            </a:extLst>
          </p:cNvPr>
          <p:cNvSpPr>
            <a:spLocks noGrp="1"/>
          </p:cNvSpPr>
          <p:nvPr>
            <p:ph type="title"/>
          </p:nvPr>
        </p:nvSpPr>
        <p:spPr/>
        <p:txBody>
          <a:bodyPr>
            <a:normAutofit/>
          </a:bodyPr>
          <a:lstStyle/>
          <a:p>
            <a:r>
              <a:rPr lang="en-US" dirty="0"/>
              <a:t>Creative Learning Guild </a:t>
            </a:r>
            <a:r>
              <a:rPr lang="en-US" sz="3300" dirty="0"/>
              <a:t>(Calderdale)</a:t>
            </a:r>
          </a:p>
        </p:txBody>
      </p:sp>
      <p:sp>
        <p:nvSpPr>
          <p:cNvPr id="4" name="Text Placeholder 3">
            <a:extLst>
              <a:ext uri="{FF2B5EF4-FFF2-40B4-BE49-F238E27FC236}">
                <a16:creationId xmlns:a16="http://schemas.microsoft.com/office/drawing/2014/main" id="{D221F932-49DF-CC4B-BA96-11AF65609142}"/>
              </a:ext>
            </a:extLst>
          </p:cNvPr>
          <p:cNvSpPr>
            <a:spLocks noGrp="1"/>
          </p:cNvSpPr>
          <p:nvPr>
            <p:ph type="body" sz="half" idx="2"/>
          </p:nvPr>
        </p:nvSpPr>
        <p:spPr/>
        <p:txBody>
          <a:bodyPr>
            <a:normAutofit/>
          </a:bodyPr>
          <a:lstStyle/>
          <a:p>
            <a:r>
              <a:rPr lang="en-GB" sz="1800" dirty="0">
                <a:solidFill>
                  <a:schemeClr val="accent2">
                    <a:lumMod val="40000"/>
                    <a:lumOff val="60000"/>
                  </a:schemeClr>
                </a:solidFill>
              </a:rPr>
              <a:t>clinician-approved creative activity packs using arts and culture to boost wellbeing for children and young people identified by the local authority as the most vulnerable </a:t>
            </a:r>
          </a:p>
          <a:p>
            <a:r>
              <a:rPr lang="en-US" sz="1800" dirty="0">
                <a:solidFill>
                  <a:schemeClr val="accent2">
                    <a:lumMod val="40000"/>
                    <a:lumOff val="60000"/>
                  </a:schemeClr>
                </a:solidFill>
              </a:rPr>
              <a:t>https://artsdrop.co.uk/</a:t>
            </a:r>
          </a:p>
        </p:txBody>
      </p:sp>
      <p:pic>
        <p:nvPicPr>
          <p:cNvPr id="6" name="Picture Placeholder 5" descr="This photograph shows a child looking through squares of coloured paper in a window.">
            <a:extLst>
              <a:ext uri="{FF2B5EF4-FFF2-40B4-BE49-F238E27FC236}">
                <a16:creationId xmlns:a16="http://schemas.microsoft.com/office/drawing/2014/main" id="{1FB6B418-54F5-1A4D-96DD-56759770D73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t="36" b="36"/>
          <a:stretch>
            <a:fillRect/>
          </a:stretch>
        </p:blipFill>
        <p:spPr/>
      </p:pic>
    </p:spTree>
    <p:extLst>
      <p:ext uri="{BB962C8B-B14F-4D97-AF65-F5344CB8AC3E}">
        <p14:creationId xmlns:p14="http://schemas.microsoft.com/office/powerpoint/2010/main" val="22510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7629-31BB-2F4D-8BC1-20CA046BCF1D}"/>
              </a:ext>
            </a:extLst>
          </p:cNvPr>
          <p:cNvSpPr>
            <a:spLocks noGrp="1"/>
          </p:cNvSpPr>
          <p:nvPr>
            <p:ph type="title"/>
          </p:nvPr>
        </p:nvSpPr>
        <p:spPr/>
        <p:txBody>
          <a:bodyPr/>
          <a:lstStyle/>
          <a:p>
            <a:r>
              <a:rPr lang="en-US" dirty="0"/>
              <a:t>Evidence </a:t>
            </a:r>
          </a:p>
        </p:txBody>
      </p:sp>
      <p:sp>
        <p:nvSpPr>
          <p:cNvPr id="3" name="Content Placeholder 2">
            <a:extLst>
              <a:ext uri="{FF2B5EF4-FFF2-40B4-BE49-F238E27FC236}">
                <a16:creationId xmlns:a16="http://schemas.microsoft.com/office/drawing/2014/main" id="{1F7BB25D-9FCD-8B46-B69D-E1AFA9538787}"/>
              </a:ext>
            </a:extLst>
          </p:cNvPr>
          <p:cNvSpPr>
            <a:spLocks noGrp="1"/>
          </p:cNvSpPr>
          <p:nvPr>
            <p:ph sz="half" idx="1"/>
          </p:nvPr>
        </p:nvSpPr>
        <p:spPr/>
        <p:txBody>
          <a:bodyPr>
            <a:normAutofit fontScale="55000" lnSpcReduction="20000"/>
          </a:bodyPr>
          <a:lstStyle/>
          <a:p>
            <a:r>
              <a:rPr lang="en-US" dirty="0"/>
              <a:t>You can link to all the evidence from </a:t>
            </a:r>
          </a:p>
          <a:p>
            <a:pPr marL="0" indent="0">
              <a:buNone/>
            </a:pPr>
            <a:r>
              <a:rPr lang="en-US" dirty="0">
                <a:hlinkClick r:id="rId2"/>
              </a:rPr>
              <a:t>https://www.culturehealthandwellbeing.org.uk/resources/research-and-evaluation</a:t>
            </a:r>
            <a:r>
              <a:rPr lang="en-US" dirty="0"/>
              <a:t> </a:t>
            </a:r>
          </a:p>
        </p:txBody>
      </p:sp>
      <p:sp>
        <p:nvSpPr>
          <p:cNvPr id="4" name="Content Placeholder 3">
            <a:extLst>
              <a:ext uri="{FF2B5EF4-FFF2-40B4-BE49-F238E27FC236}">
                <a16:creationId xmlns:a16="http://schemas.microsoft.com/office/drawing/2014/main" id="{45B59565-13B0-C342-8095-37D20853BE6A}"/>
              </a:ext>
            </a:extLst>
          </p:cNvPr>
          <p:cNvSpPr>
            <a:spLocks noGrp="1"/>
          </p:cNvSpPr>
          <p:nvPr>
            <p:ph sz="half" idx="2"/>
          </p:nvPr>
        </p:nvSpPr>
        <p:spPr/>
        <p:txBody>
          <a:bodyPr>
            <a:normAutofit fontScale="55000" lnSpcReduction="20000"/>
          </a:bodyPr>
          <a:lstStyle/>
          <a:p>
            <a:r>
              <a:rPr lang="en-GB" dirty="0">
                <a:hlinkClick r:id="rId3"/>
              </a:rPr>
              <a:t>DCMS Evidence Summary for Policy: </a:t>
            </a:r>
            <a:r>
              <a:rPr lang="en-GB" i="1" dirty="0">
                <a:hlinkClick r:id="rId3"/>
              </a:rPr>
              <a:t>The role of the arts in improving health and wellbeing</a:t>
            </a:r>
            <a:r>
              <a:rPr lang="en-GB" dirty="0">
                <a:hlinkClick r:id="rId3"/>
              </a:rPr>
              <a:t> (Fancourt, Warren &amp; Aughterson, September 2020)</a:t>
            </a:r>
            <a:endParaRPr lang="en-GB" dirty="0"/>
          </a:p>
          <a:p>
            <a:r>
              <a:rPr lang="en-GB" dirty="0">
                <a:hlinkClick r:id="rId4"/>
              </a:rPr>
              <a:t>World Health Organization Synthesis Report (Fancourt &amp; Finn, 2019)</a:t>
            </a:r>
            <a:endParaRPr lang="en-GB" dirty="0"/>
          </a:p>
          <a:p>
            <a:r>
              <a:rPr lang="en-GB" i="1" dirty="0">
                <a:hlinkClick r:id="rId5"/>
              </a:rPr>
              <a:t>Creative Health: The Arts for Health &amp; Wellbeing</a:t>
            </a:r>
            <a:r>
              <a:rPr lang="en-GB" dirty="0">
                <a:hlinkClick r:id="rId5"/>
              </a:rPr>
              <a:t> (All-Party Parliamentary Group for Arts, Health &amp; Wellbeing, 2017)</a:t>
            </a:r>
            <a:endParaRPr lang="en-GB" dirty="0"/>
          </a:p>
          <a:p>
            <a:r>
              <a:rPr lang="en-GB" i="1" dirty="0">
                <a:hlinkClick r:id="rId6"/>
              </a:rPr>
              <a:t>Arts and culture in health and wellbeing and in the criminal justice system: a summary of evidence</a:t>
            </a:r>
            <a:r>
              <a:rPr lang="en-GB" dirty="0">
                <a:hlinkClick r:id="rId6"/>
              </a:rPr>
              <a:t> (Arts Council England, 2018) </a:t>
            </a:r>
            <a:endParaRPr lang="en-GB" dirty="0"/>
          </a:p>
          <a:p>
            <a:r>
              <a:rPr lang="en-GB" i="1" dirty="0">
                <a:hlinkClick r:id="rId7"/>
              </a:rPr>
              <a:t>Heritage and Wellbeing: The State of the Evidence</a:t>
            </a:r>
            <a:r>
              <a:rPr lang="en-GB" dirty="0">
                <a:hlinkClick r:id="rId7"/>
              </a:rPr>
              <a:t> (What Works Centre for Wellbeing, 2019) </a:t>
            </a:r>
            <a:endParaRPr lang="en-GB" dirty="0"/>
          </a:p>
          <a:p>
            <a:r>
              <a:rPr lang="en-GB" i="1" dirty="0">
                <a:hlinkClick r:id="rId8"/>
              </a:rPr>
              <a:t>Museums as Spaces for Wellbeing</a:t>
            </a:r>
            <a:r>
              <a:rPr lang="en-GB" dirty="0">
                <a:hlinkClick r:id="rId8"/>
              </a:rPr>
              <a:t>: A Second Report (National Alliance for Museums, Health and Wellbeing, 2018)</a:t>
            </a:r>
            <a:endParaRPr lang="en-GB" dirty="0"/>
          </a:p>
          <a:p>
            <a:endParaRPr lang="en-US" dirty="0"/>
          </a:p>
        </p:txBody>
      </p:sp>
    </p:spTree>
    <p:extLst>
      <p:ext uri="{BB962C8B-B14F-4D97-AF65-F5344CB8AC3E}">
        <p14:creationId xmlns:p14="http://schemas.microsoft.com/office/powerpoint/2010/main" val="108376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title"/>
          </p:nvPr>
        </p:nvSpPr>
        <p:spPr>
          <a:xfrm>
            <a:off x="481012" y="3752848"/>
            <a:ext cx="3290889" cy="2452688"/>
          </a:xfrm>
          <a:prstGeom prst="rect">
            <a:avLst/>
          </a:prstGeom>
        </p:spPr>
        <p:txBody>
          <a:bodyPr/>
          <a:lstStyle>
            <a:lvl1pPr>
              <a:defRPr sz="3600"/>
            </a:lvl1pPr>
          </a:lstStyle>
          <a:p>
            <a:r>
              <a:rPr dirty="0"/>
              <a:t>We only have 5 things</a:t>
            </a:r>
          </a:p>
        </p:txBody>
      </p:sp>
      <p:pic>
        <p:nvPicPr>
          <p:cNvPr id="98" name="Picture 4" descr="Picture 4"/>
          <p:cNvPicPr>
            <a:picLocks noChangeAspect="1"/>
          </p:cNvPicPr>
          <p:nvPr/>
        </p:nvPicPr>
        <p:blipFill>
          <a:blip r:embed="rId2" cstate="email">
            <a:extLst>
              <a:ext uri="{28A0092B-C50C-407E-A947-70E740481C1C}">
                <a14:useLocalDpi xmlns:a14="http://schemas.microsoft.com/office/drawing/2010/main"/>
              </a:ext>
            </a:extLst>
          </a:blip>
          <a:srcRect t="16205" b="38196"/>
          <a:stretch>
            <a:fillRect/>
          </a:stretch>
        </p:blipFill>
        <p:spPr>
          <a:xfrm>
            <a:off x="19" y="10"/>
            <a:ext cx="12191981" cy="3710782"/>
          </a:xfrm>
          <a:custGeom>
            <a:avLst/>
            <a:gdLst/>
            <a:ahLst/>
            <a:cxnLst>
              <a:cxn ang="0">
                <a:pos x="wd2" y="hd2"/>
              </a:cxn>
              <a:cxn ang="5400000">
                <a:pos x="wd2" y="hd2"/>
              </a:cxn>
              <a:cxn ang="10800000">
                <a:pos x="wd2" y="hd2"/>
              </a:cxn>
              <a:cxn ang="16200000">
                <a:pos x="wd2" y="hd2"/>
              </a:cxn>
            </a:cxnLst>
            <a:rect l="0" t="0" r="r" b="b"/>
            <a:pathLst>
              <a:path w="21600" h="21081" extrusionOk="0">
                <a:moveTo>
                  <a:pt x="0" y="0"/>
                </a:moveTo>
                <a:lnTo>
                  <a:pt x="0" y="21081"/>
                </a:lnTo>
                <a:lnTo>
                  <a:pt x="284" y="20919"/>
                </a:lnTo>
                <a:cubicBezTo>
                  <a:pt x="7254" y="17282"/>
                  <a:pt x="14310" y="21600"/>
                  <a:pt x="21303" y="20085"/>
                </a:cubicBezTo>
                <a:lnTo>
                  <a:pt x="21600" y="20010"/>
                </a:lnTo>
                <a:lnTo>
                  <a:pt x="21600" y="0"/>
                </a:lnTo>
                <a:lnTo>
                  <a:pt x="0" y="0"/>
                </a:lnTo>
                <a:close/>
              </a:path>
            </a:pathLst>
          </a:custGeom>
          <a:ln w="12700">
            <a:miter lim="400000"/>
          </a:ln>
        </p:spPr>
      </p:pic>
      <p:sp>
        <p:nvSpPr>
          <p:cNvPr id="99" name="Content Placeholder 2"/>
          <p:cNvSpPr txBox="1">
            <a:spLocks noGrp="1"/>
          </p:cNvSpPr>
          <p:nvPr>
            <p:ph type="body" sz="half" idx="1"/>
          </p:nvPr>
        </p:nvSpPr>
        <p:spPr>
          <a:xfrm>
            <a:off x="4223982" y="3752850"/>
            <a:ext cx="7485414" cy="2452687"/>
          </a:xfrm>
          <a:prstGeom prst="rect">
            <a:avLst/>
          </a:prstGeom>
        </p:spPr>
        <p:txBody>
          <a:bodyPr anchor="ctr"/>
          <a:lstStyle/>
          <a:p>
            <a:pPr>
              <a:defRPr sz="1800"/>
            </a:pPr>
            <a:r>
              <a:rPr dirty="0"/>
              <a:t>Words</a:t>
            </a:r>
          </a:p>
          <a:p>
            <a:pPr>
              <a:defRPr sz="1800"/>
            </a:pPr>
            <a:r>
              <a:rPr dirty="0"/>
              <a:t>Relationships</a:t>
            </a:r>
          </a:p>
          <a:p>
            <a:pPr>
              <a:defRPr sz="1800"/>
            </a:pPr>
            <a:r>
              <a:rPr dirty="0"/>
              <a:t>Courage</a:t>
            </a:r>
          </a:p>
          <a:p>
            <a:pPr>
              <a:defRPr sz="1800"/>
            </a:pPr>
            <a:r>
              <a:rPr dirty="0"/>
              <a:t>Willingness to love</a:t>
            </a:r>
          </a:p>
          <a:p>
            <a:pPr>
              <a:defRPr sz="1800"/>
            </a:pPr>
            <a:r>
              <a:rPr dirty="0"/>
              <a:t>Choices and what we learn from making them</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B922-4D57-4A4C-B2D5-E548CA8E01D1}"/>
              </a:ext>
            </a:extLst>
          </p:cNvPr>
          <p:cNvSpPr>
            <a:spLocks noGrp="1"/>
          </p:cNvSpPr>
          <p:nvPr>
            <p:ph type="title" idx="4294967295"/>
          </p:nvPr>
        </p:nvSpPr>
        <p:spPr>
          <a:xfrm>
            <a:off x="838200" y="-1325563"/>
            <a:ext cx="10515600" cy="1325563"/>
          </a:xfrm>
        </p:spPr>
        <p:txBody>
          <a:bodyPr lIns="45719" rIns="45719" anchor="b">
            <a:normAutofit/>
          </a:bodyPr>
          <a:lstStyle/>
          <a:p>
            <a:r>
              <a:rPr lang="en-US" dirty="0"/>
              <a:t>Infographic from the </a:t>
            </a:r>
            <a:r>
              <a:rPr lang="en-US" i="1" dirty="0"/>
              <a:t>Creative Health </a:t>
            </a:r>
            <a:r>
              <a:rPr lang="en-US" dirty="0"/>
              <a:t>report from the APPG for Arts, Health &amp; Wellbeing</a:t>
            </a:r>
            <a:endParaRPr lang="en-GB" dirty="0"/>
          </a:p>
        </p:txBody>
      </p:sp>
      <p:pic>
        <p:nvPicPr>
          <p:cNvPr id="3" name="Picture 2" descr="The diagram shows the success in many different areas in the UK of cultural events and activities on the wellbeing of the people.">
            <a:extLst>
              <a:ext uri="{FF2B5EF4-FFF2-40B4-BE49-F238E27FC236}">
                <a16:creationId xmlns:a16="http://schemas.microsoft.com/office/drawing/2014/main" id="{F7DEE478-E41C-EA4B-BF1A-62E64B7B02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201" y="0"/>
            <a:ext cx="10133597" cy="6858000"/>
          </a:xfrm>
          <a:prstGeom prst="rect">
            <a:avLst/>
          </a:prstGeom>
        </p:spPr>
      </p:pic>
    </p:spTree>
    <p:extLst>
      <p:ext uri="{BB962C8B-B14F-4D97-AF65-F5344CB8AC3E}">
        <p14:creationId xmlns:p14="http://schemas.microsoft.com/office/powerpoint/2010/main" val="11404572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9FAF31-11D2-034F-BF4B-E7A9D48E867E}"/>
              </a:ext>
            </a:extLst>
          </p:cNvPr>
          <p:cNvSpPr txBox="1">
            <a:spLocks noGrp="1"/>
          </p:cNvSpPr>
          <p:nvPr>
            <p:ph type="title" idx="4294967295"/>
          </p:nvPr>
        </p:nvSpPr>
        <p:spPr>
          <a:xfrm>
            <a:off x="1371600" y="685800"/>
            <a:ext cx="4515853" cy="2571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j-lt"/>
                <a:ea typeface="+mj-ea"/>
                <a:cs typeface="+mj-cs"/>
                <a:sym typeface="Calibri"/>
              </a:rPr>
              <a:t>World Health Organization Synthesis Report (2019)</a:t>
            </a:r>
          </a:p>
        </p:txBody>
      </p:sp>
      <p:pic>
        <p:nvPicPr>
          <p:cNvPr id="9" name="Content Placeholder 3" descr="The diagram is of a logic model linking the arts to health.">
            <a:extLst>
              <a:ext uri="{FF2B5EF4-FFF2-40B4-BE49-F238E27FC236}">
                <a16:creationId xmlns:a16="http://schemas.microsoft.com/office/drawing/2014/main" id="{F81C51B9-C400-DA4F-B4C7-DC28D0FE95AD}"/>
              </a:ext>
            </a:extLst>
          </p:cNvPr>
          <p:cNvPicPr>
            <a:picLocks noGrp="1" noChangeAspect="1"/>
          </p:cNvPicPr>
          <p:nvPr>
            <p:ph type="pic" idx="4294967295"/>
          </p:nvPr>
        </p:nvPicPr>
        <p:blipFill rotWithShape="1">
          <a:blip r:embed="rId3" cstate="email">
            <a:extLst>
              <a:ext uri="{28A0092B-C50C-407E-A947-70E740481C1C}">
                <a14:useLocalDpi xmlns:a14="http://schemas.microsoft.com/office/drawing/2010/main"/>
              </a:ext>
            </a:extLst>
          </a:blip>
          <a:stretch/>
        </p:blipFill>
        <p:spPr>
          <a:xfrm>
            <a:off x="6516688" y="-1588"/>
            <a:ext cx="5675312" cy="6859588"/>
          </a:xfrm>
          <a:prstGeom prst="rect">
            <a:avLst/>
          </a:prstGeom>
        </p:spPr>
      </p:pic>
    </p:spTree>
    <p:extLst>
      <p:ext uri="{BB962C8B-B14F-4D97-AF65-F5344CB8AC3E}">
        <p14:creationId xmlns:p14="http://schemas.microsoft.com/office/powerpoint/2010/main" val="18361460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A73F-6128-FF4E-9430-0701DCB74EA9}"/>
              </a:ext>
            </a:extLst>
          </p:cNvPr>
          <p:cNvSpPr>
            <a:spLocks noGrp="1"/>
          </p:cNvSpPr>
          <p:nvPr>
            <p:ph type="title"/>
          </p:nvPr>
        </p:nvSpPr>
        <p:spPr/>
        <p:txBody>
          <a:bodyPr/>
          <a:lstStyle/>
          <a:p>
            <a:r>
              <a:rPr lang="en-US" dirty="0"/>
              <a:t>DCMS Evidence Summary (2020)</a:t>
            </a:r>
          </a:p>
        </p:txBody>
      </p:sp>
      <p:sp>
        <p:nvSpPr>
          <p:cNvPr id="3" name="Content Placeholder 2">
            <a:extLst>
              <a:ext uri="{FF2B5EF4-FFF2-40B4-BE49-F238E27FC236}">
                <a16:creationId xmlns:a16="http://schemas.microsoft.com/office/drawing/2014/main" id="{26DDE64A-B601-5F4B-9371-6D1D4CDCFD2F}"/>
              </a:ext>
            </a:extLst>
          </p:cNvPr>
          <p:cNvSpPr>
            <a:spLocks noGrp="1"/>
          </p:cNvSpPr>
          <p:nvPr>
            <p:ph idx="1"/>
          </p:nvPr>
        </p:nvSpPr>
        <p:spPr/>
        <p:txBody>
          <a:bodyPr>
            <a:normAutofit lnSpcReduction="10000"/>
          </a:bodyPr>
          <a:lstStyle/>
          <a:p>
            <a:r>
              <a:rPr lang="en-GB" dirty="0"/>
              <a:t>“strong ‘grade A’ evidence for the following outcomes … evidence can be trusted to guide policy” </a:t>
            </a:r>
          </a:p>
          <a:p>
            <a:pPr lvl="1"/>
            <a:r>
              <a:rPr lang="en-GB" dirty="0"/>
              <a:t>The use of music to support infant social development </a:t>
            </a:r>
          </a:p>
          <a:p>
            <a:pPr lvl="1"/>
            <a:r>
              <a:rPr lang="en-GB" dirty="0"/>
              <a:t>The use of book reading to support child social development </a:t>
            </a:r>
          </a:p>
          <a:p>
            <a:pPr lvl="1"/>
            <a:r>
              <a:rPr lang="en-GB" dirty="0"/>
              <a:t>The use of music or reading for speech and language development amongst infants and children </a:t>
            </a:r>
          </a:p>
          <a:p>
            <a:pPr lvl="1"/>
            <a:r>
              <a:rPr lang="en-GB" dirty="0"/>
              <a:t>The use of the arts to support aspects of social cohesion </a:t>
            </a:r>
          </a:p>
          <a:p>
            <a:pPr lvl="1"/>
            <a:r>
              <a:rPr lang="en-GB" dirty="0"/>
              <a:t>The use of the arts to improve wellbeing (i.e. positive psychological factors) in adults </a:t>
            </a:r>
          </a:p>
          <a:p>
            <a:pPr lvl="1"/>
            <a:r>
              <a:rPr lang="en-GB" dirty="0"/>
              <a:t>The use of the arts to reduce physical decline in older age </a:t>
            </a:r>
          </a:p>
          <a:p>
            <a:endParaRPr lang="en-US" dirty="0"/>
          </a:p>
        </p:txBody>
      </p:sp>
    </p:spTree>
    <p:extLst>
      <p:ext uri="{BB962C8B-B14F-4D97-AF65-F5344CB8AC3E}">
        <p14:creationId xmlns:p14="http://schemas.microsoft.com/office/powerpoint/2010/main" val="15264032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7210-2EAC-2348-8C32-6E9EBC428E04}"/>
              </a:ext>
            </a:extLst>
          </p:cNvPr>
          <p:cNvSpPr>
            <a:spLocks noGrp="1"/>
          </p:cNvSpPr>
          <p:nvPr>
            <p:ph type="title"/>
          </p:nvPr>
        </p:nvSpPr>
        <p:spPr/>
        <p:txBody>
          <a:bodyPr/>
          <a:lstStyle/>
          <a:p>
            <a:r>
              <a:rPr lang="en-US" dirty="0"/>
              <a:t>Centre for Cultural Value (Leeds)</a:t>
            </a:r>
          </a:p>
        </p:txBody>
      </p:sp>
      <p:pic>
        <p:nvPicPr>
          <p:cNvPr id="6" name="Content Placeholder 5" descr="This shows a direct passage taken from a website called the culturehive.co.uk. There is a photograph of people sat watching arts with obvious enjoyment.">
            <a:extLst>
              <a:ext uri="{FF2B5EF4-FFF2-40B4-BE49-F238E27FC236}">
                <a16:creationId xmlns:a16="http://schemas.microsoft.com/office/drawing/2014/main" id="{B984E979-A2BC-734B-9F09-2FF30B8D66D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03400" y="2292350"/>
            <a:ext cx="8737600" cy="3568700"/>
          </a:xfrm>
          <a:prstGeom prst="rect">
            <a:avLst/>
          </a:prstGeom>
        </p:spPr>
      </p:pic>
      <p:sp>
        <p:nvSpPr>
          <p:cNvPr id="7" name="TextBox 6">
            <a:extLst>
              <a:ext uri="{FF2B5EF4-FFF2-40B4-BE49-F238E27FC236}">
                <a16:creationId xmlns:a16="http://schemas.microsoft.com/office/drawing/2014/main" id="{B3FED652-FAAB-144E-8092-8A9C4DF22EF1}"/>
              </a:ext>
            </a:extLst>
          </p:cNvPr>
          <p:cNvSpPr txBox="1"/>
          <p:nvPr/>
        </p:nvSpPr>
        <p:spPr>
          <a:xfrm>
            <a:off x="1791775" y="1802368"/>
            <a:ext cx="7995843" cy="369332"/>
          </a:xfrm>
          <a:prstGeom prst="rect">
            <a:avLst/>
          </a:prstGeom>
          <a:noFill/>
        </p:spPr>
        <p:txBody>
          <a:bodyPr wrap="none" rtlCol="0">
            <a:spAutoFit/>
          </a:bodyPr>
          <a:lstStyle/>
          <a:p>
            <a:r>
              <a:rPr lang="en-US" dirty="0">
                <a:hlinkClick r:id="rId4"/>
              </a:rPr>
              <a:t>https://www.culturehive.co.uk/CVIresources/culture-on-referral-research-digest/</a:t>
            </a:r>
            <a:r>
              <a:rPr lang="en-US" dirty="0"/>
              <a:t> </a:t>
            </a:r>
          </a:p>
        </p:txBody>
      </p:sp>
    </p:spTree>
    <p:extLst>
      <p:ext uri="{BB962C8B-B14F-4D97-AF65-F5344CB8AC3E}">
        <p14:creationId xmlns:p14="http://schemas.microsoft.com/office/powerpoint/2010/main" val="28125653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96417-EB65-3C41-A02B-37FDDB5AB970}"/>
              </a:ext>
            </a:extLst>
          </p:cNvPr>
          <p:cNvSpPr>
            <a:spLocks noGrp="1"/>
          </p:cNvSpPr>
          <p:nvPr>
            <p:ph type="title"/>
          </p:nvPr>
        </p:nvSpPr>
        <p:spPr/>
        <p:txBody>
          <a:bodyPr/>
          <a:lstStyle/>
          <a:p>
            <a:r>
              <a:rPr lang="en-US" dirty="0"/>
              <a:t>Latest research</a:t>
            </a:r>
          </a:p>
        </p:txBody>
      </p:sp>
      <p:sp>
        <p:nvSpPr>
          <p:cNvPr id="3" name="Content Placeholder 2">
            <a:extLst>
              <a:ext uri="{FF2B5EF4-FFF2-40B4-BE49-F238E27FC236}">
                <a16:creationId xmlns:a16="http://schemas.microsoft.com/office/drawing/2014/main" id="{8863C112-7973-E35C-D966-55BCA3BE594E}"/>
              </a:ext>
            </a:extLst>
          </p:cNvPr>
          <p:cNvSpPr>
            <a:spLocks noGrp="1"/>
          </p:cNvSpPr>
          <p:nvPr>
            <p:ph idx="1"/>
          </p:nvPr>
        </p:nvSpPr>
        <p:spPr/>
        <p:txBody>
          <a:bodyPr>
            <a:normAutofit/>
          </a:bodyPr>
          <a:lstStyle/>
          <a:p>
            <a:r>
              <a:rPr lang="en-GB" dirty="0"/>
              <a:t>Arts and Humanities Research Council, Natural Environment Research Council, Medical Research Council programme exploring how community assets are supporting the levelling up agenda and how they can develop more sustainable partnerships with health. </a:t>
            </a:r>
          </a:p>
          <a:p>
            <a:r>
              <a:rPr lang="en-GB" dirty="0">
                <a:hlinkClick r:id="rId3"/>
              </a:rPr>
              <a:t>12 pilot projects</a:t>
            </a:r>
            <a:r>
              <a:rPr lang="en-GB" dirty="0"/>
              <a:t> across the UK covering a diverse range of programmes and partnerships from wild swimming to arts for young people, with more funding for the next phase to be announced imminently. </a:t>
            </a:r>
          </a:p>
          <a:p>
            <a:r>
              <a:rPr lang="en-GB" dirty="0"/>
              <a:t>For more info: </a:t>
            </a:r>
            <a:r>
              <a:rPr lang="en-GB" dirty="0">
                <a:hlinkClick r:id="rId3"/>
              </a:rPr>
              <a:t>https://www.ukri.org/news/investment-in-culture-and-nature-to-boost-the-nations-health/</a:t>
            </a:r>
            <a:r>
              <a:rPr lang="en-GB" dirty="0"/>
              <a:t> </a:t>
            </a:r>
          </a:p>
          <a:p>
            <a:endParaRPr lang="en-US" dirty="0"/>
          </a:p>
        </p:txBody>
      </p:sp>
    </p:spTree>
    <p:extLst>
      <p:ext uri="{BB962C8B-B14F-4D97-AF65-F5344CB8AC3E}">
        <p14:creationId xmlns:p14="http://schemas.microsoft.com/office/powerpoint/2010/main" val="202210487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9B49A-A7BB-FD4C-806D-984A609ABCAC}"/>
              </a:ext>
            </a:extLst>
          </p:cNvPr>
          <p:cNvSpPr>
            <a:spLocks noGrp="1"/>
          </p:cNvSpPr>
          <p:nvPr>
            <p:ph type="title"/>
          </p:nvPr>
        </p:nvSpPr>
        <p:spPr/>
        <p:txBody>
          <a:bodyPr>
            <a:normAutofit/>
          </a:bodyPr>
          <a:lstStyle/>
          <a:p>
            <a:r>
              <a:rPr lang="en-GB" b="1" dirty="0"/>
              <a:t>From surviving to thriving </a:t>
            </a:r>
            <a:endParaRPr lang="en-GB" dirty="0">
              <a:effectLst/>
            </a:endParaRPr>
          </a:p>
        </p:txBody>
      </p:sp>
      <p:sp>
        <p:nvSpPr>
          <p:cNvPr id="5" name="Content Placeholder 4">
            <a:extLst>
              <a:ext uri="{FF2B5EF4-FFF2-40B4-BE49-F238E27FC236}">
                <a16:creationId xmlns:a16="http://schemas.microsoft.com/office/drawing/2014/main" id="{BBBC1280-AD25-684F-A432-52D4603553C8}"/>
              </a:ext>
            </a:extLst>
          </p:cNvPr>
          <p:cNvSpPr>
            <a:spLocks noGrp="1"/>
          </p:cNvSpPr>
          <p:nvPr>
            <p:ph type="body" sz="half" idx="2"/>
          </p:nvPr>
        </p:nvSpPr>
        <p:spPr/>
        <p:txBody>
          <a:bodyPr/>
          <a:lstStyle/>
          <a:p>
            <a:r>
              <a:rPr lang="en-GB" b="1" dirty="0"/>
              <a:t>Building a model for sustainable practice in creativity and mental health</a:t>
            </a:r>
          </a:p>
          <a:p>
            <a:r>
              <a:rPr lang="en-GB" b="1" dirty="0">
                <a:hlinkClick r:id="rId3"/>
              </a:rPr>
              <a:t>https://www.culturehealthandwellbeing.org.uk/surviving-thriving-building-model-sustainable-practice-creativity-and-mental-health</a:t>
            </a:r>
            <a:r>
              <a:rPr lang="en-GB" b="1" dirty="0"/>
              <a:t> </a:t>
            </a:r>
          </a:p>
          <a:p>
            <a:br>
              <a:rPr lang="en-GB" b="1" dirty="0"/>
            </a:br>
            <a:endParaRPr lang="en-GB" dirty="0">
              <a:effectLst/>
            </a:endParaRPr>
          </a:p>
        </p:txBody>
      </p:sp>
      <p:sp>
        <p:nvSpPr>
          <p:cNvPr id="13" name="Rectangle 12">
            <a:extLst>
              <a:ext uri="{FF2B5EF4-FFF2-40B4-BE49-F238E27FC236}">
                <a16:creationId xmlns:a16="http://schemas.microsoft.com/office/drawing/2014/main" id="{922957EE-5405-A741-9D3D-1D2FC84B4D73}"/>
              </a:ext>
            </a:extLst>
          </p:cNvPr>
          <p:cNvSpPr/>
          <p:nvPr/>
        </p:nvSpPr>
        <p:spPr>
          <a:xfrm>
            <a:off x="1075766" y="6396334"/>
            <a:ext cx="4238510" cy="276999"/>
          </a:xfrm>
          <a:prstGeom prst="rect">
            <a:avLst/>
          </a:prstGeom>
        </p:spPr>
        <p:txBody>
          <a:bodyPr wrap="square">
            <a:spAutoFit/>
          </a:bodyPr>
          <a:lstStyle/>
          <a:p>
            <a:pPr algn="r"/>
            <a:r>
              <a:rPr lang="en-US" sz="1200" dirty="0"/>
              <a:t>Mental Health The Arts</a:t>
            </a:r>
          </a:p>
        </p:txBody>
      </p:sp>
      <p:pic>
        <p:nvPicPr>
          <p:cNvPr id="12" name="Picture Placeholder 11" descr="The photograph shows a young person painting with a brush on canvas.">
            <a:extLst>
              <a:ext uri="{FF2B5EF4-FFF2-40B4-BE49-F238E27FC236}">
                <a16:creationId xmlns:a16="http://schemas.microsoft.com/office/drawing/2014/main" id="{4C905019-BD41-9947-A634-852ADB68FADF}"/>
              </a:ext>
            </a:extLst>
          </p:cNvPr>
          <p:cNvPicPr>
            <a:picLocks noGrp="1" noChangeAspect="1"/>
          </p:cNvPicPr>
          <p:nvPr>
            <p:ph type="pic" idx="1"/>
          </p:nvPr>
        </p:nvPicPr>
        <p:blipFill>
          <a:blip r:embed="rId4" cstate="email">
            <a:extLst>
              <a:ext uri="{28A0092B-C50C-407E-A947-70E740481C1C}">
                <a14:useLocalDpi xmlns:a14="http://schemas.microsoft.com/office/drawing/2010/main"/>
              </a:ext>
            </a:extLst>
          </a:blip>
          <a:srcRect t="36" b="36"/>
          <a:stretch>
            <a:fillRect/>
          </a:stretch>
        </p:blipFill>
        <p:spPr/>
      </p:pic>
      <p:pic>
        <p:nvPicPr>
          <p:cNvPr id="6" name="Picture 8">
            <a:extLst>
              <a:ext uri="{FF2B5EF4-FFF2-40B4-BE49-F238E27FC236}">
                <a16:creationId xmlns:a16="http://schemas.microsoft.com/office/drawing/2014/main" id="{0AA8EFAC-2B1E-3B49-80AF-FB98B93B091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923078"/>
            <a:ext cx="1800113" cy="946511"/>
          </a:xfrm>
          <a:prstGeom prst="rect">
            <a:avLst/>
          </a:prstGeom>
        </p:spPr>
      </p:pic>
    </p:spTree>
    <p:extLst>
      <p:ext uri="{BB962C8B-B14F-4D97-AF65-F5344CB8AC3E}">
        <p14:creationId xmlns:p14="http://schemas.microsoft.com/office/powerpoint/2010/main" val="2619227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D701-B4F9-AA45-93DD-16E6F6DFF9D4}"/>
              </a:ext>
            </a:extLst>
          </p:cNvPr>
          <p:cNvSpPr>
            <a:spLocks noGrp="1"/>
          </p:cNvSpPr>
          <p:nvPr>
            <p:ph type="title"/>
          </p:nvPr>
        </p:nvSpPr>
        <p:spPr/>
        <p:txBody>
          <a:bodyPr/>
          <a:lstStyle/>
          <a:p>
            <a:r>
              <a:rPr lang="en-US" dirty="0"/>
              <a:t>Survey</a:t>
            </a:r>
          </a:p>
        </p:txBody>
      </p:sp>
      <p:sp>
        <p:nvSpPr>
          <p:cNvPr id="3" name="Content Placeholder 2">
            <a:extLst>
              <a:ext uri="{FF2B5EF4-FFF2-40B4-BE49-F238E27FC236}">
                <a16:creationId xmlns:a16="http://schemas.microsoft.com/office/drawing/2014/main" id="{B5A3791D-6C1B-4447-BEEB-7084553C9FF9}"/>
              </a:ext>
            </a:extLst>
          </p:cNvPr>
          <p:cNvSpPr>
            <a:spLocks noGrp="1"/>
          </p:cNvSpPr>
          <p:nvPr>
            <p:ph sz="half" idx="1"/>
          </p:nvPr>
        </p:nvSpPr>
        <p:spPr/>
        <p:txBody>
          <a:bodyPr>
            <a:normAutofit fontScale="70000" lnSpcReduction="20000"/>
          </a:bodyPr>
          <a:lstStyle/>
          <a:p>
            <a:pPr marL="0" indent="0">
              <a:buNone/>
            </a:pPr>
            <a:r>
              <a:rPr lang="en-GB" b="1" dirty="0"/>
              <a:t>Context </a:t>
            </a:r>
          </a:p>
          <a:p>
            <a:r>
              <a:rPr lang="en-US" dirty="0">
                <a:solidFill>
                  <a:schemeClr val="accent4">
                    <a:lumMod val="75000"/>
                  </a:schemeClr>
                </a:solidFill>
              </a:rPr>
              <a:t>65% freelancers</a:t>
            </a:r>
            <a:r>
              <a:rPr lang="en-US" dirty="0"/>
              <a:t>, 20% employed at least part-time by an arts org. </a:t>
            </a:r>
            <a:br>
              <a:rPr lang="en-US" dirty="0"/>
            </a:br>
            <a:r>
              <a:rPr lang="en-US" dirty="0"/>
              <a:t>9% employed by health organisations, 4% by local authorities.</a:t>
            </a:r>
            <a:endParaRPr lang="en-GB" dirty="0"/>
          </a:p>
          <a:p>
            <a:r>
              <a:rPr lang="en-US" dirty="0"/>
              <a:t>Almost </a:t>
            </a:r>
            <a:r>
              <a:rPr lang="en-US" dirty="0">
                <a:solidFill>
                  <a:schemeClr val="accent4">
                    <a:lumMod val="75000"/>
                  </a:schemeClr>
                </a:solidFill>
              </a:rPr>
              <a:t>40% work in this area because of their own experience of creative practice supporting mental health</a:t>
            </a:r>
            <a:r>
              <a:rPr lang="en-US" dirty="0"/>
              <a:t>; 32% came to it through other arts work (education / community arts); </a:t>
            </a:r>
            <a:br>
              <a:rPr lang="en-US" dirty="0"/>
            </a:br>
            <a:r>
              <a:rPr lang="en-US" dirty="0"/>
              <a:t>3% through higher ed / postgrad </a:t>
            </a:r>
            <a:br>
              <a:rPr lang="en-US" dirty="0"/>
            </a:br>
            <a:r>
              <a:rPr lang="en-US" dirty="0">
                <a:solidFill>
                  <a:schemeClr val="accent4">
                    <a:lumMod val="75000"/>
                  </a:schemeClr>
                </a:solidFill>
              </a:rPr>
              <a:t>96% use creative practice to support their own mental health. </a:t>
            </a:r>
          </a:p>
        </p:txBody>
      </p:sp>
      <p:pic>
        <p:nvPicPr>
          <p:cNvPr id="6" name="Content Placeholder 5" descr="The picture shows a lovely artwork of black and white charcoal with shading. ">
            <a:extLst>
              <a:ext uri="{FF2B5EF4-FFF2-40B4-BE49-F238E27FC236}">
                <a16:creationId xmlns:a16="http://schemas.microsoft.com/office/drawing/2014/main" id="{D34B2515-1593-4941-9C96-BDA643CCF03C}"/>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26212" y="2527300"/>
            <a:ext cx="4445000" cy="3098800"/>
          </a:xfrm>
        </p:spPr>
      </p:pic>
      <p:sp>
        <p:nvSpPr>
          <p:cNvPr id="7" name="TextBox 6">
            <a:extLst>
              <a:ext uri="{FF2B5EF4-FFF2-40B4-BE49-F238E27FC236}">
                <a16:creationId xmlns:a16="http://schemas.microsoft.com/office/drawing/2014/main" id="{753E2127-5169-6741-9436-727C4F5A7C97}"/>
              </a:ext>
            </a:extLst>
          </p:cNvPr>
          <p:cNvSpPr txBox="1"/>
          <p:nvPr/>
        </p:nvSpPr>
        <p:spPr>
          <a:xfrm>
            <a:off x="6524625" y="5643146"/>
            <a:ext cx="3842247" cy="338554"/>
          </a:xfrm>
          <a:prstGeom prst="rect">
            <a:avLst/>
          </a:prstGeom>
          <a:noFill/>
        </p:spPr>
        <p:txBody>
          <a:bodyPr wrap="square" rtlCol="0">
            <a:spAutoFit/>
          </a:bodyPr>
          <a:lstStyle/>
          <a:p>
            <a:r>
              <a:rPr lang="en-US" sz="1600" dirty="0"/>
              <a:t>Image: Green Close</a:t>
            </a:r>
          </a:p>
        </p:txBody>
      </p:sp>
    </p:spTree>
    <p:extLst>
      <p:ext uri="{BB962C8B-B14F-4D97-AF65-F5344CB8AC3E}">
        <p14:creationId xmlns:p14="http://schemas.microsoft.com/office/powerpoint/2010/main" val="43298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1116-2723-5D49-826D-DDA931A5670D}"/>
              </a:ext>
            </a:extLst>
          </p:cNvPr>
          <p:cNvSpPr>
            <a:spLocks noGrp="1"/>
          </p:cNvSpPr>
          <p:nvPr>
            <p:ph type="title"/>
          </p:nvPr>
        </p:nvSpPr>
        <p:spPr/>
        <p:txBody>
          <a:bodyPr/>
          <a:lstStyle/>
          <a:p>
            <a:r>
              <a:rPr lang="en-US" dirty="0"/>
              <a:t>Survey </a:t>
            </a:r>
          </a:p>
        </p:txBody>
      </p:sp>
      <p:sp>
        <p:nvSpPr>
          <p:cNvPr id="3" name="Content Placeholder 2">
            <a:extLst>
              <a:ext uri="{FF2B5EF4-FFF2-40B4-BE49-F238E27FC236}">
                <a16:creationId xmlns:a16="http://schemas.microsoft.com/office/drawing/2014/main" id="{669140E2-5C13-B444-BD28-72615F333DE2}"/>
              </a:ext>
            </a:extLst>
          </p:cNvPr>
          <p:cNvSpPr>
            <a:spLocks noGrp="1"/>
          </p:cNvSpPr>
          <p:nvPr>
            <p:ph idx="1"/>
          </p:nvPr>
        </p:nvSpPr>
        <p:spPr/>
        <p:txBody>
          <a:bodyPr>
            <a:normAutofit lnSpcReduction="10000"/>
          </a:bodyPr>
          <a:lstStyle/>
          <a:p>
            <a:pPr marL="0" lvl="0" indent="0">
              <a:buNone/>
            </a:pPr>
            <a:r>
              <a:rPr lang="en-GB" b="1" dirty="0"/>
              <a:t>What challenges do you face working with creativity and mental health? /</a:t>
            </a:r>
            <a:br>
              <a:rPr lang="en-GB" b="1" dirty="0"/>
            </a:br>
            <a:r>
              <a:rPr lang="en-GB" b="1" dirty="0"/>
              <a:t>What needs to change to make your work easier?</a:t>
            </a:r>
          </a:p>
          <a:p>
            <a:r>
              <a:rPr lang="en-GB" dirty="0"/>
              <a:t>Funding, credibility/reputation, resilience, better partnership</a:t>
            </a:r>
          </a:p>
          <a:p>
            <a:pPr marL="0" lvl="0" indent="0">
              <a:buNone/>
            </a:pPr>
            <a:endParaRPr lang="en-GB" b="1" dirty="0"/>
          </a:p>
          <a:p>
            <a:pPr marL="0" lvl="0" indent="0">
              <a:buNone/>
            </a:pPr>
            <a:r>
              <a:rPr lang="en-GB" b="1" dirty="0"/>
              <a:t>What helps you to carry on?</a:t>
            </a:r>
          </a:p>
          <a:p>
            <a:r>
              <a:rPr lang="en-GB" dirty="0"/>
              <a:t>Seeing the impact on others, belief/passion</a:t>
            </a:r>
          </a:p>
          <a:p>
            <a:endParaRPr lang="en-GB" b="1" dirty="0"/>
          </a:p>
          <a:p>
            <a:pPr marL="0" indent="0">
              <a:buNone/>
            </a:pPr>
            <a:r>
              <a:rPr lang="en-US" dirty="0"/>
              <a:t>77% working with creativity and mental health for 5 years or more; </a:t>
            </a:r>
            <a:br>
              <a:rPr lang="en-US" dirty="0"/>
            </a:br>
            <a:r>
              <a:rPr lang="en-US" dirty="0"/>
              <a:t>44% for 15 years or more.</a:t>
            </a:r>
          </a:p>
        </p:txBody>
      </p:sp>
    </p:spTree>
    <p:extLst>
      <p:ext uri="{BB962C8B-B14F-4D97-AF65-F5344CB8AC3E}">
        <p14:creationId xmlns:p14="http://schemas.microsoft.com/office/powerpoint/2010/main" val="428504217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EC81-5E20-4D67-96D8-75C241D3CA5B}"/>
              </a:ext>
            </a:extLst>
          </p:cNvPr>
          <p:cNvSpPr>
            <a:spLocks noGrp="1"/>
          </p:cNvSpPr>
          <p:nvPr>
            <p:ph type="title" idx="4294967295"/>
          </p:nvPr>
        </p:nvSpPr>
        <p:spPr>
          <a:xfrm>
            <a:off x="838200" y="-1325563"/>
            <a:ext cx="10515600" cy="1325563"/>
          </a:xfrm>
        </p:spPr>
        <p:txBody>
          <a:bodyPr lIns="45719" rIns="45719" anchor="b">
            <a:normAutofit/>
          </a:bodyPr>
          <a:lstStyle/>
          <a:p>
            <a:r>
              <a:rPr lang="en-GB" dirty="0"/>
              <a:t>Creativity and Culture supporting mental health.</a:t>
            </a:r>
          </a:p>
        </p:txBody>
      </p:sp>
      <p:pic>
        <p:nvPicPr>
          <p:cNvPr id="8" name="Picture 7" descr="This diagram shows how creativity and culture can support mental health.">
            <a:extLst>
              <a:ext uri="{FF2B5EF4-FFF2-40B4-BE49-F238E27FC236}">
                <a16:creationId xmlns:a16="http://schemas.microsoft.com/office/drawing/2014/main" id="{ACD6F576-8F41-E540-8D76-8EF7F92199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026"/>
          <a:stretch/>
        </p:blipFill>
        <p:spPr bwMode="auto">
          <a:xfrm>
            <a:off x="822053" y="0"/>
            <a:ext cx="10775588" cy="6867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96336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6AF7CB-5615-2D49-B661-D260A3F83B09}"/>
              </a:ext>
            </a:extLst>
          </p:cNvPr>
          <p:cNvSpPr>
            <a:spLocks noGrp="1"/>
          </p:cNvSpPr>
          <p:nvPr>
            <p:ph type="title"/>
          </p:nvPr>
        </p:nvSpPr>
        <p:spPr/>
        <p:txBody>
          <a:bodyPr/>
          <a:lstStyle/>
          <a:p>
            <a:r>
              <a:rPr lang="en-US" dirty="0"/>
              <a:t>Some local authority initiatives</a:t>
            </a:r>
          </a:p>
        </p:txBody>
      </p:sp>
      <p:sp>
        <p:nvSpPr>
          <p:cNvPr id="6" name="Content Placeholder 5">
            <a:extLst>
              <a:ext uri="{FF2B5EF4-FFF2-40B4-BE49-F238E27FC236}">
                <a16:creationId xmlns:a16="http://schemas.microsoft.com/office/drawing/2014/main" id="{044C47FA-E3F5-E949-8856-B634211AC70A}"/>
              </a:ext>
            </a:extLst>
          </p:cNvPr>
          <p:cNvSpPr>
            <a:spLocks noGrp="1"/>
          </p:cNvSpPr>
          <p:nvPr>
            <p:ph idx="1"/>
          </p:nvPr>
        </p:nvSpPr>
        <p:spPr>
          <a:xfrm>
            <a:off x="1371600" y="2286000"/>
            <a:ext cx="9601200" cy="3886200"/>
          </a:xfrm>
        </p:spPr>
        <p:txBody>
          <a:bodyPr>
            <a:normAutofit fontScale="70000" lnSpcReduction="20000"/>
          </a:bodyPr>
          <a:lstStyle/>
          <a:p>
            <a:r>
              <a:rPr lang="en-GB" dirty="0"/>
              <a:t>Greater Manchester Combined Authority: </a:t>
            </a:r>
            <a:br>
              <a:rPr lang="en-GB" dirty="0"/>
            </a:br>
            <a:r>
              <a:rPr lang="en-GB" i="1" dirty="0"/>
              <a:t>A Social Glue </a:t>
            </a:r>
            <a:r>
              <a:rPr lang="en-GB" dirty="0"/>
              <a:t>(2020) </a:t>
            </a:r>
            <a:r>
              <a:rPr lang="en-GB" dirty="0">
                <a:hlinkClick r:id="rId3"/>
              </a:rPr>
              <a:t>https://www.youtube.com/watch?v=LaOETwURWz4</a:t>
            </a:r>
            <a:r>
              <a:rPr lang="en-GB" dirty="0"/>
              <a:t> </a:t>
            </a:r>
          </a:p>
          <a:p>
            <a:r>
              <a:rPr lang="en-GB" dirty="0">
                <a:hlinkClick r:id="rId4"/>
              </a:rPr>
              <a:t>Greater London Authority </a:t>
            </a:r>
            <a:endParaRPr lang="en-GB" dirty="0"/>
          </a:p>
          <a:p>
            <a:r>
              <a:rPr lang="en-GB" dirty="0">
                <a:hlinkClick r:id="rId5"/>
              </a:rPr>
              <a:t>Cornwall Creative, Health &amp; Wellbeing Partnership</a:t>
            </a:r>
            <a:endParaRPr lang="en-GB" dirty="0"/>
          </a:p>
          <a:p>
            <a:r>
              <a:rPr lang="en-GB" dirty="0"/>
              <a:t>NCCH ‘Hubs’: </a:t>
            </a:r>
            <a:r>
              <a:rPr lang="en-GB" dirty="0">
                <a:hlinkClick r:id="rId6"/>
              </a:rPr>
              <a:t>https://ncch.org.uk/what</a:t>
            </a:r>
            <a:r>
              <a:rPr lang="en-GB" dirty="0"/>
              <a:t> </a:t>
            </a:r>
          </a:p>
          <a:p>
            <a:pPr lvl="1"/>
            <a:r>
              <a:rPr lang="en-GB" dirty="0"/>
              <a:t>Working with ICSs in Gloucestershire; West Yorkshire and Harrogate; Shropshire, Telford and Wrekin; and Suffolk and North East Essex to explore models for integrating creative health at a systems level – supported by NHS England. </a:t>
            </a:r>
            <a:br>
              <a:rPr lang="en-GB" dirty="0"/>
            </a:br>
            <a:r>
              <a:rPr lang="en-GB" b="1" dirty="0"/>
              <a:t>Toolkits to be published early 2022.</a:t>
            </a:r>
          </a:p>
          <a:p>
            <a:r>
              <a:rPr lang="en-GB" dirty="0">
                <a:hlinkClick r:id="rId7"/>
              </a:rPr>
              <a:t>Brighton &amp; Hove Public Health Report  </a:t>
            </a:r>
            <a:endParaRPr lang="en-GB" dirty="0"/>
          </a:p>
          <a:p>
            <a:r>
              <a:rPr lang="en-GB" dirty="0"/>
              <a:t>Northumberland Council </a:t>
            </a:r>
            <a:r>
              <a:rPr lang="en-GB" u="sng" dirty="0">
                <a:hlinkClick r:id="rId8"/>
              </a:rPr>
              <a:t>Cultural Strategy ‘Our Creative Landscape’</a:t>
            </a:r>
            <a:r>
              <a:rPr lang="en-GB" dirty="0"/>
              <a:t> &amp; </a:t>
            </a:r>
            <a:r>
              <a:rPr lang="en-GB" u="sng" dirty="0">
                <a:hlinkClick r:id="rId9"/>
              </a:rPr>
              <a:t>2019 Director of Public Health Annual Report</a:t>
            </a:r>
            <a:r>
              <a:rPr lang="en-GB" dirty="0"/>
              <a:t> focussed on creative health</a:t>
            </a:r>
          </a:p>
        </p:txBody>
      </p:sp>
      <p:sp>
        <p:nvSpPr>
          <p:cNvPr id="2" name="Oval 1">
            <a:extLst>
              <a:ext uri="{FF2B5EF4-FFF2-40B4-BE49-F238E27FC236}">
                <a16:creationId xmlns:a16="http://schemas.microsoft.com/office/drawing/2014/main" id="{8CBBA6C2-0C6D-384C-A36E-20571FC96184}"/>
              </a:ext>
            </a:extLst>
          </p:cNvPr>
          <p:cNvSpPr/>
          <p:nvPr/>
        </p:nvSpPr>
        <p:spPr>
          <a:xfrm>
            <a:off x="8734508" y="17228"/>
            <a:ext cx="3457492" cy="3457492"/>
          </a:xfrm>
          <a:prstGeom prst="ellipse">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rmAutofit lnSpcReduction="10000"/>
          </a:bodyPr>
          <a:lstStyle/>
          <a:p>
            <a:pPr algn="ctr"/>
            <a:r>
              <a:rPr lang="en-GB" dirty="0">
                <a:solidFill>
                  <a:srgbClr val="FF0000"/>
                </a:solidFill>
              </a:rPr>
              <a:t>Arts on Prescription Gloucestershire: </a:t>
            </a:r>
          </a:p>
          <a:p>
            <a:pPr algn="ctr"/>
            <a:r>
              <a:rPr lang="en-GB" dirty="0">
                <a:solidFill>
                  <a:srgbClr val="FF0000"/>
                </a:solidFill>
              </a:rPr>
              <a:t>37% drop in GP consultation rates; </a:t>
            </a:r>
          </a:p>
          <a:p>
            <a:pPr algn="ctr"/>
            <a:r>
              <a:rPr lang="en-GB" dirty="0">
                <a:solidFill>
                  <a:srgbClr val="FF0000"/>
                </a:solidFill>
              </a:rPr>
              <a:t>27% reduction in hospital admissions. </a:t>
            </a:r>
          </a:p>
          <a:p>
            <a:pPr algn="ctr"/>
            <a:r>
              <a:rPr lang="en-GB" dirty="0">
                <a:solidFill>
                  <a:srgbClr val="FF0000"/>
                </a:solidFill>
              </a:rPr>
              <a:t>Social return on investment of £4–£11 for every £1 invested</a:t>
            </a:r>
            <a:endParaRPr lang="en-US" dirty="0">
              <a:solidFill>
                <a:srgbClr val="FF0000"/>
              </a:solidFill>
            </a:endParaRPr>
          </a:p>
        </p:txBody>
      </p:sp>
    </p:spTree>
    <p:extLst>
      <p:ext uri="{BB962C8B-B14F-4D97-AF65-F5344CB8AC3E}">
        <p14:creationId xmlns:p14="http://schemas.microsoft.com/office/powerpoint/2010/main" val="56235733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1"/>
          <p:cNvSpPr txBox="1">
            <a:spLocks noGrp="1"/>
          </p:cNvSpPr>
          <p:nvPr>
            <p:ph type="title"/>
          </p:nvPr>
        </p:nvSpPr>
        <p:spPr>
          <a:xfrm>
            <a:off x="838200" y="365125"/>
            <a:ext cx="10515600" cy="1325563"/>
          </a:xfrm>
          <a:prstGeom prst="rect">
            <a:avLst/>
          </a:prstGeom>
        </p:spPr>
        <p:txBody>
          <a:bodyPr/>
          <a:lstStyle/>
          <a:p>
            <a:r>
              <a:rPr dirty="0"/>
              <a:t>Adebowale’s 4 tests;</a:t>
            </a:r>
          </a:p>
        </p:txBody>
      </p:sp>
      <p:grpSp>
        <p:nvGrpSpPr>
          <p:cNvPr id="126" name="Content Placeholder 2" descr="The diagram explains Adebowale's 4 tests of change, power, feel and seek."/>
          <p:cNvGrpSpPr/>
          <p:nvPr/>
        </p:nvGrpSpPr>
        <p:grpSpPr>
          <a:xfrm>
            <a:off x="838200" y="1827631"/>
            <a:ext cx="10515601" cy="4347323"/>
            <a:chOff x="0" y="0"/>
            <a:chExt cx="10515600" cy="4347320"/>
          </a:xfrm>
        </p:grpSpPr>
        <p:grpSp>
          <p:nvGrpSpPr>
            <p:cNvPr id="104" name="Group"/>
            <p:cNvGrpSpPr/>
            <p:nvPr/>
          </p:nvGrpSpPr>
          <p:grpSpPr>
            <a:xfrm>
              <a:off x="2103120" y="0"/>
              <a:ext cx="8412481" cy="1040028"/>
              <a:chOff x="0" y="0"/>
              <a:chExt cx="8412480" cy="1040027"/>
            </a:xfrm>
          </p:grpSpPr>
          <p:sp>
            <p:nvSpPr>
              <p:cNvPr id="102" name="Rectangle"/>
              <p:cNvSpPr/>
              <p:nvPr/>
            </p:nvSpPr>
            <p:spPr>
              <a:xfrm>
                <a:off x="-1" y="0"/>
                <a:ext cx="8412482" cy="1040028"/>
              </a:xfrm>
              <a:prstGeom prst="rect">
                <a:avLst/>
              </a:prstGeom>
              <a:solidFill>
                <a:srgbClr val="CDD4E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defTabSz="800100">
                  <a:lnSpc>
                    <a:spcPct val="90000"/>
                  </a:lnSpc>
                  <a:spcBef>
                    <a:spcPts val="1100"/>
                  </a:spcBef>
                  <a:defRPr sz="2800"/>
                </a:pPr>
                <a:endParaRPr dirty="0"/>
              </a:p>
            </p:txBody>
          </p:sp>
          <p:sp>
            <p:nvSpPr>
              <p:cNvPr id="103" name="I will know that you have engaged with me because you will have changed because you have engaged with me."/>
              <p:cNvSpPr txBox="1"/>
              <p:nvPr/>
            </p:nvSpPr>
            <p:spPr>
              <a:xfrm>
                <a:off x="0" y="101998"/>
                <a:ext cx="8412481" cy="836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63225" tIns="163225" rIns="163225" bIns="163225" numCol="1" anchor="ctr">
                <a:spAutoFit/>
              </a:bodyPr>
              <a:lstStyle>
                <a:lvl1pPr defTabSz="800100">
                  <a:lnSpc>
                    <a:spcPct val="90000"/>
                  </a:lnSpc>
                  <a:spcBef>
                    <a:spcPts val="700"/>
                  </a:spcBef>
                </a:lvl1pPr>
              </a:lstStyle>
              <a:p>
                <a:r>
                  <a:rPr dirty="0"/>
                  <a:t>I will know that you have engaged with me because you will have changed because you have engaged with me.</a:t>
                </a:r>
              </a:p>
            </p:txBody>
          </p:sp>
        </p:grpSp>
        <p:grpSp>
          <p:nvGrpSpPr>
            <p:cNvPr id="107" name="Group"/>
            <p:cNvGrpSpPr/>
            <p:nvPr/>
          </p:nvGrpSpPr>
          <p:grpSpPr>
            <a:xfrm>
              <a:off x="0" y="0"/>
              <a:ext cx="2103121" cy="1040028"/>
              <a:chOff x="0" y="0"/>
              <a:chExt cx="2103120" cy="1040027"/>
            </a:xfrm>
          </p:grpSpPr>
          <p:sp>
            <p:nvSpPr>
              <p:cNvPr id="105" name="Rectangle"/>
              <p:cNvSpPr/>
              <p:nvPr/>
            </p:nvSpPr>
            <p:spPr>
              <a:xfrm>
                <a:off x="-1" y="0"/>
                <a:ext cx="2103122" cy="1040028"/>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022350">
                  <a:lnSpc>
                    <a:spcPct val="90000"/>
                  </a:lnSpc>
                  <a:spcBef>
                    <a:spcPts val="1100"/>
                  </a:spcBef>
                  <a:defRPr sz="2800">
                    <a:solidFill>
                      <a:srgbClr val="FFFFFF"/>
                    </a:solidFill>
                  </a:defRPr>
                </a:pPr>
                <a:endParaRPr dirty="0"/>
              </a:p>
            </p:txBody>
          </p:sp>
          <p:sp>
            <p:nvSpPr>
              <p:cNvPr id="106" name="Change"/>
              <p:cNvSpPr txBox="1"/>
              <p:nvPr/>
            </p:nvSpPr>
            <p:spPr>
              <a:xfrm>
                <a:off x="8557" y="271716"/>
                <a:ext cx="2086006" cy="4965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2732" tIns="102732" rIns="102732" bIns="102732" numCol="1" anchor="ctr">
                <a:spAutoFit/>
              </a:bodyPr>
              <a:lstStyle>
                <a:lvl1pPr algn="ctr" defTabSz="1022350">
                  <a:lnSpc>
                    <a:spcPct val="90000"/>
                  </a:lnSpc>
                  <a:spcBef>
                    <a:spcPts val="900"/>
                  </a:spcBef>
                  <a:defRPr sz="2300">
                    <a:solidFill>
                      <a:srgbClr val="FFFFFF"/>
                    </a:solidFill>
                  </a:defRPr>
                </a:lvl1pPr>
              </a:lstStyle>
              <a:p>
                <a:r>
                  <a:rPr dirty="0"/>
                  <a:t>Change</a:t>
                </a:r>
              </a:p>
            </p:txBody>
          </p:sp>
        </p:grpSp>
        <p:grpSp>
          <p:nvGrpSpPr>
            <p:cNvPr id="110" name="Group"/>
            <p:cNvGrpSpPr/>
            <p:nvPr/>
          </p:nvGrpSpPr>
          <p:grpSpPr>
            <a:xfrm>
              <a:off x="2103120" y="1188160"/>
              <a:ext cx="8412481" cy="1040029"/>
              <a:chOff x="0" y="0"/>
              <a:chExt cx="8412480" cy="1040027"/>
            </a:xfrm>
          </p:grpSpPr>
          <p:sp>
            <p:nvSpPr>
              <p:cNvPr id="108" name="Rectangle"/>
              <p:cNvSpPr/>
              <p:nvPr/>
            </p:nvSpPr>
            <p:spPr>
              <a:xfrm>
                <a:off x="-1" y="0"/>
                <a:ext cx="8412482" cy="1040028"/>
              </a:xfrm>
              <a:prstGeom prst="rect">
                <a:avLst/>
              </a:prstGeom>
              <a:solidFill>
                <a:srgbClr val="CDD4E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defTabSz="800100">
                  <a:lnSpc>
                    <a:spcPct val="90000"/>
                  </a:lnSpc>
                  <a:spcBef>
                    <a:spcPts val="1100"/>
                  </a:spcBef>
                  <a:defRPr sz="2800"/>
                </a:pPr>
                <a:endParaRPr dirty="0"/>
              </a:p>
            </p:txBody>
          </p:sp>
          <p:sp>
            <p:nvSpPr>
              <p:cNvPr id="109" name="I will be able to do more, because you have engaged with me. I will have more power"/>
              <p:cNvSpPr txBox="1"/>
              <p:nvPr/>
            </p:nvSpPr>
            <p:spPr>
              <a:xfrm>
                <a:off x="0" y="235965"/>
                <a:ext cx="8412481" cy="5680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63225" tIns="163225" rIns="163225" bIns="163225" numCol="1" anchor="ctr">
                <a:spAutoFit/>
              </a:bodyPr>
              <a:lstStyle>
                <a:lvl1pPr defTabSz="800100">
                  <a:lnSpc>
                    <a:spcPct val="90000"/>
                  </a:lnSpc>
                  <a:spcBef>
                    <a:spcPts val="700"/>
                  </a:spcBef>
                </a:lvl1pPr>
              </a:lstStyle>
              <a:p>
                <a:r>
                  <a:rPr dirty="0"/>
                  <a:t>I will be able to do more, because you have engaged with me. I will have more power</a:t>
                </a:r>
              </a:p>
            </p:txBody>
          </p:sp>
        </p:grpSp>
        <p:grpSp>
          <p:nvGrpSpPr>
            <p:cNvPr id="113" name="Group"/>
            <p:cNvGrpSpPr/>
            <p:nvPr/>
          </p:nvGrpSpPr>
          <p:grpSpPr>
            <a:xfrm>
              <a:off x="0" y="1102431"/>
              <a:ext cx="2103121" cy="1040029"/>
              <a:chOff x="0" y="0"/>
              <a:chExt cx="2103120" cy="1040027"/>
            </a:xfrm>
          </p:grpSpPr>
          <p:sp>
            <p:nvSpPr>
              <p:cNvPr id="111" name="Rectangle"/>
              <p:cNvSpPr/>
              <p:nvPr/>
            </p:nvSpPr>
            <p:spPr>
              <a:xfrm>
                <a:off x="-1" y="0"/>
                <a:ext cx="2103122" cy="1040028"/>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022350">
                  <a:lnSpc>
                    <a:spcPct val="90000"/>
                  </a:lnSpc>
                  <a:spcBef>
                    <a:spcPts val="1100"/>
                  </a:spcBef>
                  <a:defRPr sz="2800">
                    <a:solidFill>
                      <a:srgbClr val="FFFFFF"/>
                    </a:solidFill>
                  </a:defRPr>
                </a:pPr>
                <a:endParaRPr dirty="0"/>
              </a:p>
            </p:txBody>
          </p:sp>
          <p:sp>
            <p:nvSpPr>
              <p:cNvPr id="112" name="Power"/>
              <p:cNvSpPr txBox="1"/>
              <p:nvPr/>
            </p:nvSpPr>
            <p:spPr>
              <a:xfrm>
                <a:off x="8557" y="271716"/>
                <a:ext cx="2086006" cy="4965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2732" tIns="102732" rIns="102732" bIns="102732" numCol="1" anchor="ctr">
                <a:spAutoFit/>
              </a:bodyPr>
              <a:lstStyle>
                <a:lvl1pPr algn="ctr" defTabSz="1022350">
                  <a:lnSpc>
                    <a:spcPct val="90000"/>
                  </a:lnSpc>
                  <a:spcBef>
                    <a:spcPts val="900"/>
                  </a:spcBef>
                  <a:defRPr sz="2300">
                    <a:solidFill>
                      <a:srgbClr val="FFFFFF"/>
                    </a:solidFill>
                  </a:defRPr>
                </a:lvl1pPr>
              </a:lstStyle>
              <a:p>
                <a:r>
                  <a:rPr dirty="0"/>
                  <a:t>Power</a:t>
                </a:r>
              </a:p>
            </p:txBody>
          </p:sp>
        </p:grpSp>
        <p:grpSp>
          <p:nvGrpSpPr>
            <p:cNvPr id="116" name="Group"/>
            <p:cNvGrpSpPr/>
            <p:nvPr/>
          </p:nvGrpSpPr>
          <p:grpSpPr>
            <a:xfrm>
              <a:off x="2103120" y="2204861"/>
              <a:ext cx="8412481" cy="1040029"/>
              <a:chOff x="0" y="0"/>
              <a:chExt cx="8412480" cy="1040027"/>
            </a:xfrm>
          </p:grpSpPr>
          <p:sp>
            <p:nvSpPr>
              <p:cNvPr id="114" name="Rectangle"/>
              <p:cNvSpPr/>
              <p:nvPr/>
            </p:nvSpPr>
            <p:spPr>
              <a:xfrm>
                <a:off x="-1" y="0"/>
                <a:ext cx="8412482" cy="1040028"/>
              </a:xfrm>
              <a:prstGeom prst="rect">
                <a:avLst/>
              </a:prstGeom>
              <a:solidFill>
                <a:srgbClr val="CDD4E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defTabSz="800100">
                  <a:lnSpc>
                    <a:spcPct val="90000"/>
                  </a:lnSpc>
                  <a:spcBef>
                    <a:spcPts val="1100"/>
                  </a:spcBef>
                  <a:defRPr sz="2800"/>
                </a:pPr>
                <a:endParaRPr dirty="0"/>
              </a:p>
            </p:txBody>
          </p:sp>
          <p:sp>
            <p:nvSpPr>
              <p:cNvPr id="115" name="I will know that I am at the heart of your thinking because I will be able to feel it."/>
              <p:cNvSpPr txBox="1"/>
              <p:nvPr/>
            </p:nvSpPr>
            <p:spPr>
              <a:xfrm>
                <a:off x="0" y="235965"/>
                <a:ext cx="8412481" cy="5680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63225" tIns="163225" rIns="163225" bIns="163225" numCol="1" anchor="ctr">
                <a:spAutoFit/>
              </a:bodyPr>
              <a:lstStyle>
                <a:lvl1pPr defTabSz="800100">
                  <a:lnSpc>
                    <a:spcPct val="90000"/>
                  </a:lnSpc>
                  <a:spcBef>
                    <a:spcPts val="700"/>
                  </a:spcBef>
                </a:lvl1pPr>
              </a:lstStyle>
              <a:p>
                <a:r>
                  <a:rPr dirty="0"/>
                  <a:t>I will know that I am at the heart of your thinking because I will be able to feel it. </a:t>
                </a:r>
              </a:p>
            </p:txBody>
          </p:sp>
        </p:grpSp>
        <p:grpSp>
          <p:nvGrpSpPr>
            <p:cNvPr id="119" name="Group"/>
            <p:cNvGrpSpPr/>
            <p:nvPr/>
          </p:nvGrpSpPr>
          <p:grpSpPr>
            <a:xfrm>
              <a:off x="0" y="2204861"/>
              <a:ext cx="2103121" cy="1040029"/>
              <a:chOff x="0" y="0"/>
              <a:chExt cx="2103120" cy="1040027"/>
            </a:xfrm>
          </p:grpSpPr>
          <p:sp>
            <p:nvSpPr>
              <p:cNvPr id="117" name="Rectangle"/>
              <p:cNvSpPr/>
              <p:nvPr/>
            </p:nvSpPr>
            <p:spPr>
              <a:xfrm>
                <a:off x="-1" y="0"/>
                <a:ext cx="2103122" cy="1040028"/>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022350">
                  <a:lnSpc>
                    <a:spcPct val="90000"/>
                  </a:lnSpc>
                  <a:spcBef>
                    <a:spcPts val="1100"/>
                  </a:spcBef>
                  <a:defRPr sz="2800">
                    <a:solidFill>
                      <a:srgbClr val="FFFFFF"/>
                    </a:solidFill>
                  </a:defRPr>
                </a:pPr>
                <a:endParaRPr dirty="0"/>
              </a:p>
            </p:txBody>
          </p:sp>
          <p:sp>
            <p:nvSpPr>
              <p:cNvPr id="118" name="Feel"/>
              <p:cNvSpPr txBox="1"/>
              <p:nvPr/>
            </p:nvSpPr>
            <p:spPr>
              <a:xfrm>
                <a:off x="8557" y="271716"/>
                <a:ext cx="2086006" cy="4965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2732" tIns="102732" rIns="102732" bIns="102732" numCol="1" anchor="ctr">
                <a:spAutoFit/>
              </a:bodyPr>
              <a:lstStyle>
                <a:lvl1pPr algn="ctr" defTabSz="1022350">
                  <a:lnSpc>
                    <a:spcPct val="90000"/>
                  </a:lnSpc>
                  <a:spcBef>
                    <a:spcPts val="900"/>
                  </a:spcBef>
                  <a:defRPr sz="2300">
                    <a:solidFill>
                      <a:srgbClr val="FFFFFF"/>
                    </a:solidFill>
                  </a:defRPr>
                </a:lvl1pPr>
              </a:lstStyle>
              <a:p>
                <a:r>
                  <a:rPr dirty="0"/>
                  <a:t>Feel</a:t>
                </a:r>
              </a:p>
            </p:txBody>
          </p:sp>
        </p:grpSp>
        <p:grpSp>
          <p:nvGrpSpPr>
            <p:cNvPr id="122" name="Group"/>
            <p:cNvGrpSpPr/>
            <p:nvPr/>
          </p:nvGrpSpPr>
          <p:grpSpPr>
            <a:xfrm>
              <a:off x="2103120" y="3307292"/>
              <a:ext cx="8412481" cy="1040029"/>
              <a:chOff x="0" y="0"/>
              <a:chExt cx="8412480" cy="1040027"/>
            </a:xfrm>
          </p:grpSpPr>
          <p:sp>
            <p:nvSpPr>
              <p:cNvPr id="120" name="Rectangle"/>
              <p:cNvSpPr/>
              <p:nvPr/>
            </p:nvSpPr>
            <p:spPr>
              <a:xfrm>
                <a:off x="-1" y="0"/>
                <a:ext cx="8412482" cy="1040028"/>
              </a:xfrm>
              <a:prstGeom prst="rect">
                <a:avLst/>
              </a:prstGeom>
              <a:solidFill>
                <a:srgbClr val="CDD4E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defTabSz="800100">
                  <a:lnSpc>
                    <a:spcPct val="90000"/>
                  </a:lnSpc>
                  <a:spcBef>
                    <a:spcPts val="1100"/>
                  </a:spcBef>
                  <a:defRPr sz="2800"/>
                </a:pPr>
                <a:endParaRPr dirty="0"/>
              </a:p>
            </p:txBody>
          </p:sp>
          <p:sp>
            <p:nvSpPr>
              <p:cNvPr id="121" name="I know about the quality of my experience. You will want to understand my experience. You will actively seek my views about quality."/>
              <p:cNvSpPr txBox="1"/>
              <p:nvPr/>
            </p:nvSpPr>
            <p:spPr>
              <a:xfrm>
                <a:off x="0" y="101998"/>
                <a:ext cx="8412481" cy="836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63225" tIns="163225" rIns="163225" bIns="163225" numCol="1" anchor="ctr">
                <a:spAutoFit/>
              </a:bodyPr>
              <a:lstStyle>
                <a:lvl1pPr defTabSz="800100">
                  <a:lnSpc>
                    <a:spcPct val="90000"/>
                  </a:lnSpc>
                  <a:spcBef>
                    <a:spcPts val="700"/>
                  </a:spcBef>
                </a:lvl1pPr>
              </a:lstStyle>
              <a:p>
                <a:r>
                  <a:rPr dirty="0"/>
                  <a:t>I know about the quality of my experience. You will want to understand my experience. You will actively seek my views about quality.</a:t>
                </a:r>
              </a:p>
            </p:txBody>
          </p:sp>
        </p:grpSp>
        <p:grpSp>
          <p:nvGrpSpPr>
            <p:cNvPr id="125" name="Group"/>
            <p:cNvGrpSpPr/>
            <p:nvPr/>
          </p:nvGrpSpPr>
          <p:grpSpPr>
            <a:xfrm>
              <a:off x="0" y="3307292"/>
              <a:ext cx="2103121" cy="1040029"/>
              <a:chOff x="0" y="0"/>
              <a:chExt cx="2103120" cy="1040027"/>
            </a:xfrm>
          </p:grpSpPr>
          <p:sp>
            <p:nvSpPr>
              <p:cNvPr id="123" name="Rectangle"/>
              <p:cNvSpPr/>
              <p:nvPr/>
            </p:nvSpPr>
            <p:spPr>
              <a:xfrm>
                <a:off x="-1" y="0"/>
                <a:ext cx="2103122" cy="1040028"/>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1022350">
                  <a:lnSpc>
                    <a:spcPct val="90000"/>
                  </a:lnSpc>
                  <a:spcBef>
                    <a:spcPts val="1100"/>
                  </a:spcBef>
                  <a:defRPr sz="2800">
                    <a:solidFill>
                      <a:srgbClr val="FFFFFF"/>
                    </a:solidFill>
                  </a:defRPr>
                </a:pPr>
                <a:endParaRPr dirty="0"/>
              </a:p>
            </p:txBody>
          </p:sp>
          <p:sp>
            <p:nvSpPr>
              <p:cNvPr id="124" name="Seek"/>
              <p:cNvSpPr txBox="1"/>
              <p:nvPr/>
            </p:nvSpPr>
            <p:spPr>
              <a:xfrm>
                <a:off x="8557" y="271716"/>
                <a:ext cx="2086006" cy="4965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2732" tIns="102732" rIns="102732" bIns="102732" numCol="1" anchor="ctr">
                <a:spAutoFit/>
              </a:bodyPr>
              <a:lstStyle>
                <a:lvl1pPr algn="ctr" defTabSz="1022350">
                  <a:lnSpc>
                    <a:spcPct val="90000"/>
                  </a:lnSpc>
                  <a:spcBef>
                    <a:spcPts val="900"/>
                  </a:spcBef>
                  <a:defRPr sz="2300">
                    <a:solidFill>
                      <a:srgbClr val="FFFFFF"/>
                    </a:solidFill>
                  </a:defRPr>
                </a:lvl1pPr>
              </a:lstStyle>
              <a:p>
                <a:r>
                  <a:rPr dirty="0"/>
                  <a:t>Seek</a:t>
                </a:r>
              </a:p>
            </p:txBody>
          </p:sp>
        </p:gr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9FFE-3659-DE46-91EE-C164EBD54A35}"/>
              </a:ext>
            </a:extLst>
          </p:cNvPr>
          <p:cNvSpPr>
            <a:spLocks noGrp="1"/>
          </p:cNvSpPr>
          <p:nvPr>
            <p:ph type="title"/>
          </p:nvPr>
        </p:nvSpPr>
        <p:spPr/>
        <p:txBody>
          <a:bodyPr>
            <a:normAutofit/>
          </a:bodyPr>
          <a:lstStyle/>
          <a:p>
            <a:r>
              <a:rPr lang="en-GB" b="1" dirty="0"/>
              <a:t>Briefing for Integrated Care System planning</a:t>
            </a:r>
            <a:br>
              <a:rPr lang="en-GB" b="1" dirty="0"/>
            </a:br>
            <a:endParaRPr lang="en-US" dirty="0"/>
          </a:p>
        </p:txBody>
      </p:sp>
      <p:sp>
        <p:nvSpPr>
          <p:cNvPr id="3" name="Content Placeholder 2">
            <a:extLst>
              <a:ext uri="{FF2B5EF4-FFF2-40B4-BE49-F238E27FC236}">
                <a16:creationId xmlns:a16="http://schemas.microsoft.com/office/drawing/2014/main" id="{992102B1-0A45-224C-B2D5-10071C56550C}"/>
              </a:ext>
            </a:extLst>
          </p:cNvPr>
          <p:cNvSpPr>
            <a:spLocks noGrp="1"/>
          </p:cNvSpPr>
          <p:nvPr>
            <p:ph idx="1"/>
          </p:nvPr>
        </p:nvSpPr>
        <p:spPr/>
        <p:txBody>
          <a:bodyPr/>
          <a:lstStyle/>
          <a:p>
            <a:r>
              <a:rPr lang="en-GB" dirty="0"/>
              <a:t>Briefing from APPG for Arts, Health &amp; Wellbeing and Culture, Health &amp; Wellbeing Alliance and Kent Surrey Sussex Academic Health Science Network “to support and inspire planners to include the arts and culture in their vision for the transformation of care with case studies from One Gloucestershire and West Yorkshire and Harrogate Health and Care Partnership.” </a:t>
            </a:r>
          </a:p>
          <a:p>
            <a:r>
              <a:rPr lang="en-GB" dirty="0">
                <a:hlinkClick r:id="rId3"/>
              </a:rPr>
              <a:t>Download the briefing here</a:t>
            </a:r>
            <a:endParaRPr lang="en-US" dirty="0"/>
          </a:p>
        </p:txBody>
      </p:sp>
    </p:spTree>
    <p:extLst>
      <p:ext uri="{BB962C8B-B14F-4D97-AF65-F5344CB8AC3E}">
        <p14:creationId xmlns:p14="http://schemas.microsoft.com/office/powerpoint/2010/main" val="390455450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is a photograph of someone helping a person cross over a rocky slippery wet surface on a walk in a mountainous area.">
            <a:extLst>
              <a:ext uri="{FF2B5EF4-FFF2-40B4-BE49-F238E27FC236}">
                <a16:creationId xmlns:a16="http://schemas.microsoft.com/office/drawing/2014/main" id="{BDAD3A05-AEC0-46C5-97F8-6EF6D629CF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730"/>
          <a:stretch/>
        </p:blipFill>
        <p:spPr>
          <a:xfrm>
            <a:off x="-133330" y="10"/>
            <a:ext cx="12191980" cy="6857990"/>
          </a:xfrm>
          <a:prstGeom prst="rect">
            <a:avLst/>
          </a:prstGeom>
        </p:spPr>
      </p:pic>
      <p:sp>
        <p:nvSpPr>
          <p:cNvPr id="2" name="Title 1">
            <a:extLst>
              <a:ext uri="{FF2B5EF4-FFF2-40B4-BE49-F238E27FC236}">
                <a16:creationId xmlns:a16="http://schemas.microsoft.com/office/drawing/2014/main" id="{8F5327BC-E747-4761-AA31-7CF3E715E064}"/>
              </a:ext>
            </a:extLst>
          </p:cNvPr>
          <p:cNvSpPr>
            <a:spLocks noGrp="1"/>
          </p:cNvSpPr>
          <p:nvPr>
            <p:ph type="title"/>
          </p:nvPr>
        </p:nvSpPr>
        <p:spPr>
          <a:xfrm>
            <a:off x="523875" y="4810539"/>
            <a:ext cx="11210925" cy="1709527"/>
          </a:xfrm>
        </p:spPr>
        <p:txBody>
          <a:bodyPr vert="horz" lIns="91440" tIns="45720" rIns="91440" bIns="45720" rtlCol="0" anchor="ctr">
            <a:noAutofit/>
          </a:bodyPr>
          <a:lstStyle/>
          <a:p>
            <a:pPr algn="ctr"/>
            <a:r>
              <a:rPr lang="en-GB" sz="2800" b="1" dirty="0">
                <a:solidFill>
                  <a:schemeClr val="bg1"/>
                </a:solidFill>
                <a:latin typeface="Arial"/>
                <a:cs typeface="Arial"/>
              </a:rPr>
              <a:t>Creativity and Change: how creativity can help drive change across the health and care system</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1211910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Grp="1" noChangeArrowheads="1"/>
          </p:cNvSpPr>
          <p:nvPr>
            <p:ph type="title" idx="4294967295"/>
          </p:nvPr>
        </p:nvSpPr>
        <p:spPr bwMode="auto">
          <a:xfrm>
            <a:off x="1852448" y="2278156"/>
            <a:ext cx="8502415" cy="99218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0">
              <a:lnSpc>
                <a:spcPct val="100000"/>
              </a:lnSpc>
              <a:spcBef>
                <a:spcPct val="0"/>
              </a:spcBef>
              <a:spcAft>
                <a:spcPts val="250"/>
              </a:spcAft>
              <a:buClrTx/>
              <a:buSzTx/>
              <a:buFontTx/>
              <a:buNone/>
              <a:tabLst/>
              <a:defRPr/>
            </a:pPr>
            <a:r>
              <a:rPr kumimoji="0" lang="en-US" sz="3200" b="0" i="0" u="none" strike="noStrike" kern="0" cap="none" spc="0" normalizeH="0" baseline="0" noProof="0" dirty="0">
                <a:ln>
                  <a:noFill/>
                </a:ln>
                <a:solidFill>
                  <a:srgbClr val="005EB8"/>
                </a:solidFill>
                <a:effectLst/>
                <a:uLnTx/>
                <a:uFillTx/>
                <a:latin typeface="Arial Black" charset="0"/>
                <a:ea typeface="ÇlÇr ñæí©" charset="0"/>
                <a:cs typeface="+mn-cs"/>
                <a:sym typeface="Calibri"/>
              </a:rPr>
              <a:t>Creativity &amp; Health </a:t>
            </a:r>
            <a:r>
              <a:rPr kumimoji="0" lang="en-US" sz="3200" b="0" i="0" u="none" strike="noStrike" kern="0" cap="none" spc="0" normalizeH="0" baseline="0" noProof="0" dirty="0" err="1">
                <a:ln>
                  <a:noFill/>
                </a:ln>
                <a:solidFill>
                  <a:srgbClr val="005EB8"/>
                </a:solidFill>
                <a:effectLst/>
                <a:uLnTx/>
                <a:uFillTx/>
                <a:latin typeface="Arial Black" charset="0"/>
                <a:ea typeface="ÇlÇr ñæí©" charset="0"/>
                <a:cs typeface="+mn-cs"/>
                <a:sym typeface="Calibri"/>
              </a:rPr>
              <a:t>Calderdale</a:t>
            </a:r>
            <a:endParaRPr kumimoji="0" lang="en-US" sz="3200" b="0" i="0" u="none" strike="noStrike" kern="0" cap="none" spc="0" normalizeH="0" baseline="0" noProof="0" dirty="0">
              <a:ln>
                <a:noFill/>
              </a:ln>
              <a:solidFill>
                <a:srgbClr val="005EB8"/>
              </a:solidFill>
              <a:effectLst/>
              <a:uLnTx/>
              <a:uFillTx/>
              <a:latin typeface="Arial Black" charset="0"/>
              <a:ea typeface="ÇlÇr ñæí©" charset="0"/>
              <a:cs typeface="+mn-cs"/>
              <a:sym typeface="Calibri"/>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charset="0"/>
                <a:ea typeface="Geneva" charset="0"/>
                <a:cs typeface="+mn-cs"/>
                <a:sym typeface="Calibri"/>
              </a:rPr>
              <a:t>Steering Group Partners and Funders</a:t>
            </a:r>
            <a:endParaRPr kumimoji="0" lang="en-US" sz="3200" b="0" i="0" u="none" strike="noStrike" kern="0" cap="none" spc="0" normalizeH="0" baseline="0" noProof="0" dirty="0">
              <a:ln>
                <a:noFill/>
              </a:ln>
              <a:solidFill>
                <a:schemeClr val="tx1"/>
              </a:solidFill>
              <a:effectLst/>
              <a:uLnTx/>
              <a:uFillTx/>
              <a:latin typeface="Arial" charset="0"/>
              <a:ea typeface="Geneva" charset="0"/>
              <a:cs typeface="+mn-cs"/>
              <a:sym typeface="Calibri"/>
            </a:endParaRPr>
          </a:p>
        </p:txBody>
      </p:sp>
      <p:sp>
        <p:nvSpPr>
          <p:cNvPr id="2" name="Text Box 1"/>
          <p:cNvSpPr txBox="1">
            <a:spLocks noChangeArrowheads="1"/>
          </p:cNvSpPr>
          <p:nvPr/>
        </p:nvSpPr>
        <p:spPr bwMode="auto">
          <a:xfrm>
            <a:off x="1852449" y="3587663"/>
            <a:ext cx="8502415" cy="217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285750" indent="-285750">
              <a:spcAft>
                <a:spcPts val="700"/>
              </a:spcAft>
              <a:buFont typeface="Arial" panose="020B0604020202020204" pitchFamily="34" charset="0"/>
              <a:buChar char="•"/>
            </a:pPr>
            <a:r>
              <a:rPr lang="en-US" sz="1600" dirty="0">
                <a:solidFill>
                  <a:srgbClr val="000000"/>
                </a:solidFill>
                <a:ea typeface="ÇlÇr ñæí©" charset="0"/>
              </a:rPr>
              <a:t>South West Yorkshire Partnership Foundation Trust</a:t>
            </a:r>
          </a:p>
          <a:p>
            <a:pPr marL="285750" indent="-285750">
              <a:spcAft>
                <a:spcPts val="700"/>
              </a:spcAft>
              <a:buFont typeface="Arial" panose="020B0604020202020204" pitchFamily="34" charset="0"/>
              <a:buChar char="•"/>
            </a:pPr>
            <a:r>
              <a:rPr lang="en-US" sz="1600" dirty="0">
                <a:solidFill>
                  <a:srgbClr val="000000"/>
                </a:solidFill>
                <a:ea typeface="ÇlÇr ñæí©" charset="0"/>
              </a:rPr>
              <a:t>Calderdale CCG</a:t>
            </a:r>
          </a:p>
          <a:p>
            <a:pPr marL="285750" indent="-285750">
              <a:spcAft>
                <a:spcPts val="700"/>
              </a:spcAft>
              <a:buFont typeface="Arial" panose="020B0604020202020204" pitchFamily="34" charset="0"/>
              <a:buChar char="•"/>
            </a:pPr>
            <a:r>
              <a:rPr lang="en-US" sz="1600" dirty="0">
                <a:solidFill>
                  <a:srgbClr val="000000"/>
                </a:solidFill>
                <a:ea typeface="ÇlÇr ñæí©" charset="0"/>
              </a:rPr>
              <a:t>North Halifax Primary Care Network</a:t>
            </a:r>
          </a:p>
          <a:p>
            <a:pPr marL="285750" indent="-285750">
              <a:spcAft>
                <a:spcPts val="700"/>
              </a:spcAft>
              <a:buFont typeface="Arial" panose="020B0604020202020204" pitchFamily="34" charset="0"/>
              <a:buChar char="•"/>
            </a:pPr>
            <a:r>
              <a:rPr lang="en-US" sz="1600" dirty="0">
                <a:solidFill>
                  <a:srgbClr val="000000"/>
                </a:solidFill>
                <a:ea typeface="ÇlÇr ñæí©" charset="0"/>
              </a:rPr>
              <a:t>Calderdale MBC</a:t>
            </a:r>
          </a:p>
          <a:p>
            <a:pPr marL="285750" indent="-285750">
              <a:spcAft>
                <a:spcPts val="700"/>
              </a:spcAft>
              <a:buFont typeface="Arial" panose="020B0604020202020204" pitchFamily="34" charset="0"/>
              <a:buChar char="•"/>
            </a:pPr>
            <a:r>
              <a:rPr lang="en-US" sz="1600" dirty="0">
                <a:solidFill>
                  <a:srgbClr val="000000"/>
                </a:solidFill>
                <a:ea typeface="ÇlÇr ñæí©" charset="0"/>
              </a:rPr>
              <a:t>Arts Council England</a:t>
            </a:r>
          </a:p>
          <a:p>
            <a:pPr marL="285750" indent="-285750">
              <a:spcAft>
                <a:spcPts val="700"/>
              </a:spcAft>
              <a:buFont typeface="Arial" panose="020B0604020202020204" pitchFamily="34" charset="0"/>
              <a:buChar char="•"/>
            </a:pPr>
            <a:endParaRPr lang="en-US" sz="1600" dirty="0">
              <a:solidFill>
                <a:srgbClr val="000000"/>
              </a:solidFill>
              <a:ea typeface="ÇlÇr ñæí©" charset="0"/>
            </a:endParaRPr>
          </a:p>
          <a:p>
            <a:endParaRPr lang="en-US" dirty="0"/>
          </a:p>
        </p:txBody>
      </p:sp>
    </p:spTree>
    <p:extLst>
      <p:ext uri="{BB962C8B-B14F-4D97-AF65-F5344CB8AC3E}">
        <p14:creationId xmlns:p14="http://schemas.microsoft.com/office/powerpoint/2010/main" val="647064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77CF-8D50-40C2-9290-00827776316D}"/>
              </a:ext>
            </a:extLst>
          </p:cNvPr>
          <p:cNvSpPr>
            <a:spLocks noGrp="1"/>
          </p:cNvSpPr>
          <p:nvPr>
            <p:ph type="title"/>
          </p:nvPr>
        </p:nvSpPr>
        <p:spPr/>
        <p:txBody>
          <a:bodyPr/>
          <a:lstStyle/>
          <a:p>
            <a:r>
              <a:rPr lang="en-GB" dirty="0">
                <a:latin typeface="Garamond" panose="02020404030301010803" pitchFamily="18" charset="0"/>
              </a:rPr>
              <a:t>Investment</a:t>
            </a:r>
          </a:p>
        </p:txBody>
      </p:sp>
      <p:graphicFrame>
        <p:nvGraphicFramePr>
          <p:cNvPr id="4" name="Content Placeholder 3">
            <a:extLst>
              <a:ext uri="{FF2B5EF4-FFF2-40B4-BE49-F238E27FC236}">
                <a16:creationId xmlns:a16="http://schemas.microsoft.com/office/drawing/2014/main" id="{B848A0B8-8585-42D8-9BD6-1CEFCED1208E}"/>
              </a:ext>
            </a:extLst>
          </p:cNvPr>
          <p:cNvGraphicFramePr>
            <a:graphicFrameLocks noGrp="1"/>
          </p:cNvGraphicFramePr>
          <p:nvPr>
            <p:ph idx="1"/>
          </p:nvPr>
        </p:nvGraphicFramePr>
        <p:xfrm>
          <a:off x="1245704" y="2358433"/>
          <a:ext cx="9356983" cy="3989361"/>
        </p:xfrm>
        <a:graphic>
          <a:graphicData uri="http://schemas.openxmlformats.org/drawingml/2006/table">
            <a:tbl>
              <a:tblPr firstRow="1" firstCol="1" bandRow="1"/>
              <a:tblGrid>
                <a:gridCol w="3379141">
                  <a:extLst>
                    <a:ext uri="{9D8B030D-6E8A-4147-A177-3AD203B41FA5}">
                      <a16:colId xmlns:a16="http://schemas.microsoft.com/office/drawing/2014/main" val="1867498116"/>
                    </a:ext>
                  </a:extLst>
                </a:gridCol>
                <a:gridCol w="1299350">
                  <a:extLst>
                    <a:ext uri="{9D8B030D-6E8A-4147-A177-3AD203B41FA5}">
                      <a16:colId xmlns:a16="http://schemas.microsoft.com/office/drawing/2014/main" val="1459628695"/>
                    </a:ext>
                  </a:extLst>
                </a:gridCol>
                <a:gridCol w="3408201">
                  <a:extLst>
                    <a:ext uri="{9D8B030D-6E8A-4147-A177-3AD203B41FA5}">
                      <a16:colId xmlns:a16="http://schemas.microsoft.com/office/drawing/2014/main" val="3687576693"/>
                    </a:ext>
                  </a:extLst>
                </a:gridCol>
                <a:gridCol w="1270291">
                  <a:extLst>
                    <a:ext uri="{9D8B030D-6E8A-4147-A177-3AD203B41FA5}">
                      <a16:colId xmlns:a16="http://schemas.microsoft.com/office/drawing/2014/main" val="2002711709"/>
                    </a:ext>
                  </a:extLst>
                </a:gridCol>
              </a:tblGrid>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System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Non-System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28172827"/>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SWYPFT (projects)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£166,000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Arts Council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£95,000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741164"/>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Locala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£80,000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Youth Music (Fund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£27,000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022480"/>
                  </a:ext>
                </a:extLst>
              </a:tr>
              <a:tr h="679491">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Calderdale CCG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£80,000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Community Foundation for Calderdale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£15,000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850023"/>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CMBC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£50,000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CAF (Charities Aid Foundation)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£106,000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049646"/>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SWYPFT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£80,000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Youth Music (Band 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£92,000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755770"/>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North Halifax PCN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£10,000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NHS Charities Together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£15,000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805127"/>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NHS England (specific project)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£32,000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284478"/>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5597300"/>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£498,000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£350,000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352844"/>
                  </a:ext>
                </a:extLst>
              </a:tr>
              <a:tr h="330987">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b="1">
                          <a:effectLst/>
                          <a:latin typeface="Arial" panose="020B0604020202020204" pitchFamily="34" charset="0"/>
                          <a:ea typeface="Calibri" panose="020F0502020204030204" pitchFamily="34" charset="0"/>
                          <a:cs typeface="Times New Roman" panose="02020603050405020304" pitchFamily="18" charset="0"/>
                        </a:rPr>
                        <a:t>Overall 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£848,000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088424"/>
                  </a:ext>
                </a:extLst>
              </a:tr>
            </a:tbl>
          </a:graphicData>
        </a:graphic>
      </p:graphicFrame>
      <p:sp>
        <p:nvSpPr>
          <p:cNvPr id="5" name="Rectangle 1">
            <a:extLst>
              <a:ext uri="{FF2B5EF4-FFF2-40B4-BE49-F238E27FC236}">
                <a16:creationId xmlns:a16="http://schemas.microsoft.com/office/drawing/2014/main" id="{156C094E-9E76-4015-9264-71B4B8029203}"/>
              </a:ext>
            </a:extLst>
          </p:cNvPr>
          <p:cNvSpPr>
            <a:spLocks noChangeArrowheads="1"/>
          </p:cNvSpPr>
          <p:nvPr/>
        </p:nvSpPr>
        <p:spPr bwMode="auto">
          <a:xfrm>
            <a:off x="838200" y="1527436"/>
            <a:ext cx="97644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Project started with £90k of system/ Arts Council investment.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Recap of funding to date – this takes funds raised by the Creativity and Health Programme to £848,000. </a:t>
            </a:r>
            <a:endParaRPr kumimoji="0" lang="en-GB"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3381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52449" y="1701146"/>
            <a:ext cx="8520733" cy="3704151"/>
          </a:xfrm>
          <a:prstGeom prst="rect">
            <a:avLst/>
          </a:prstGeom>
        </p:spPr>
      </p:pic>
      <p:sp>
        <p:nvSpPr>
          <p:cNvPr id="10" name="Oval 9">
            <a:extLst>
              <a:ext uri="{C183D7F6-B498-43B3-948B-1728B52AA6E4}">
                <adec:decorative xmlns:adec="http://schemas.microsoft.com/office/drawing/2017/decorative" val="1"/>
              </a:ext>
            </a:extLst>
          </p:cNvPr>
          <p:cNvSpPr/>
          <p:nvPr/>
        </p:nvSpPr>
        <p:spPr>
          <a:xfrm>
            <a:off x="4267340" y="1719288"/>
            <a:ext cx="3647300" cy="36473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Box 2"/>
          <p:cNvSpPr txBox="1">
            <a:spLocks noGrp="1" noChangeArrowheads="1"/>
          </p:cNvSpPr>
          <p:nvPr>
            <p:ph type="title" idx="4294967295"/>
          </p:nvPr>
        </p:nvSpPr>
        <p:spPr bwMode="auto">
          <a:xfrm>
            <a:off x="4549175" y="2277031"/>
            <a:ext cx="3083630" cy="115196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ctr" defTabSz="914400" rtl="0" eaLnBrk="1" fontAlgn="base" latinLnBrk="0" hangingPunct="0">
              <a:lnSpc>
                <a:spcPct val="100000"/>
              </a:lnSpc>
              <a:spcBef>
                <a:spcPct val="0"/>
              </a:spcBef>
              <a:spcAft>
                <a:spcPts val="250"/>
              </a:spcAft>
              <a:buClrTx/>
              <a:buSzTx/>
              <a:buFontTx/>
              <a:buNone/>
              <a:tabLst/>
              <a:defRPr/>
            </a:pPr>
            <a:r>
              <a:rPr kumimoji="0" lang="en-US" sz="3200" b="0" i="0" u="none" strike="noStrike" kern="0" cap="none" spc="0" normalizeH="0" baseline="0" noProof="0" dirty="0">
                <a:ln>
                  <a:noFill/>
                </a:ln>
                <a:solidFill>
                  <a:srgbClr val="005EB8"/>
                </a:solidFill>
                <a:effectLst/>
                <a:uLnTx/>
                <a:uFillTx/>
                <a:latin typeface="Arial Black" charset="0"/>
                <a:ea typeface="ÇlÇr ñæí©" charset="0"/>
                <a:cs typeface="+mn-cs"/>
                <a:sym typeface="Calibri"/>
              </a:rPr>
              <a:t>Living a Larger Life</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charset="0"/>
                <a:ea typeface="ÇlÇr ñæí©" charset="0"/>
                <a:cs typeface="+mn-cs"/>
                <a:sym typeface="Calibri"/>
              </a:rPr>
              <a:t>Everyone achieving their potential</a:t>
            </a:r>
          </a:p>
        </p:txBody>
      </p:sp>
    </p:spTree>
    <p:extLst>
      <p:ext uri="{BB962C8B-B14F-4D97-AF65-F5344CB8AC3E}">
        <p14:creationId xmlns:p14="http://schemas.microsoft.com/office/powerpoint/2010/main" val="793778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Grp="1" noChangeArrowheads="1"/>
          </p:cNvSpPr>
          <p:nvPr>
            <p:ph type="title" idx="4294967295"/>
          </p:nvPr>
        </p:nvSpPr>
        <p:spPr bwMode="auto">
          <a:xfrm>
            <a:off x="1852448" y="2611427"/>
            <a:ext cx="8502415" cy="51277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dirty="0">
                <a:ln>
                  <a:noFill/>
                </a:ln>
                <a:solidFill>
                  <a:srgbClr val="005EB8"/>
                </a:solidFill>
                <a:effectLst/>
                <a:uLnTx/>
                <a:uFillTx/>
                <a:latin typeface="Arial Black" charset="0"/>
                <a:ea typeface="Geneva" charset="0"/>
                <a:cs typeface="+mn-cs"/>
                <a:sym typeface="Calibri"/>
              </a:rPr>
              <a:t>Our vision:</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GB" sz="2800" b="0" i="0" u="none" strike="noStrike" kern="0" cap="none" spc="0" normalizeH="0" baseline="0" noProof="0" dirty="0">
                <a:ln>
                  <a:noFill/>
                </a:ln>
                <a:solidFill>
                  <a:schemeClr val="tx1"/>
                </a:solidFill>
                <a:effectLst/>
                <a:uLnTx/>
                <a:uFillTx/>
                <a:latin typeface="Arial" charset="0"/>
                <a:ea typeface="Geneva" charset="0"/>
                <a:cs typeface="+mn-cs"/>
                <a:sym typeface="Calibri"/>
              </a:rPr>
              <a:t>That arts, culture and creativity are embraced by our citizens in their everyday lives and incorporated into health sector approaches results in longer lives better lived and stronger, more connected communities.</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GB" sz="2400" b="0" i="0" u="none" strike="noStrike" kern="0" cap="none" spc="0" normalizeH="0" baseline="0" noProof="0" dirty="0">
                <a:ln>
                  <a:noFill/>
                </a:ln>
                <a:solidFill>
                  <a:schemeClr val="tx1"/>
                </a:solidFill>
                <a:effectLst/>
                <a:uLnTx/>
                <a:uFillTx/>
                <a:latin typeface="Arial" charset="0"/>
                <a:ea typeface="Geneva" charset="0"/>
                <a:cs typeface="+mn-cs"/>
                <a:sym typeface="Calibri"/>
              </a:rPr>
              <a:t> </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Arial" charset="0"/>
              <a:ea typeface="Geneva" charset="0"/>
              <a:cs typeface="+mn-cs"/>
              <a:sym typeface="Calibri"/>
            </a:endParaRPr>
          </a:p>
        </p:txBody>
      </p:sp>
    </p:spTree>
    <p:extLst>
      <p:ext uri="{BB962C8B-B14F-4D97-AF65-F5344CB8AC3E}">
        <p14:creationId xmlns:p14="http://schemas.microsoft.com/office/powerpoint/2010/main" val="1155186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844792" y="1094543"/>
            <a:ext cx="8502415"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a:spcAft>
                <a:spcPts val="250"/>
              </a:spcAft>
            </a:pPr>
            <a:r>
              <a:rPr lang="en-US" sz="2500" dirty="0">
                <a:solidFill>
                  <a:srgbClr val="005EB8"/>
                </a:solidFill>
                <a:latin typeface="Arial" panose="020B0604020202020204" pitchFamily="34" charset="0"/>
                <a:ea typeface="ÇlÇr ñæí©" charset="0"/>
                <a:cs typeface="Arial" panose="020B0604020202020204" pitchFamily="34" charset="0"/>
              </a:rPr>
              <a:t>Targeted Interventions to address health inequalities</a:t>
            </a:r>
          </a:p>
          <a:p>
            <a:r>
              <a:rPr lang="en-US" sz="2500" b="1" dirty="0">
                <a:latin typeface="Arial" panose="020B0604020202020204" pitchFamily="34" charset="0"/>
                <a:ea typeface="ÇlÇr ñæí©" charset="0"/>
                <a:cs typeface="Arial" panose="020B0604020202020204" pitchFamily="34" charset="0"/>
              </a:rPr>
              <a:t>Tier 4</a:t>
            </a:r>
          </a:p>
          <a:p>
            <a:endParaRPr lang="en-US" sz="2500" b="1" dirty="0">
              <a:ea typeface="ÇlÇr ñæí©" charset="0"/>
            </a:endParaRPr>
          </a:p>
        </p:txBody>
      </p:sp>
      <p:sp>
        <p:nvSpPr>
          <p:cNvPr id="4" name="Text Box 2">
            <a:extLst>
              <a:ext uri="{FF2B5EF4-FFF2-40B4-BE49-F238E27FC236}">
                <a16:creationId xmlns:a16="http://schemas.microsoft.com/office/drawing/2014/main" id="{7C4152F0-3C28-41B8-B158-FE2C8D7B59EE}"/>
              </a:ext>
            </a:extLst>
          </p:cNvPr>
          <p:cNvSpPr txBox="1">
            <a:spLocks noChangeArrowheads="1"/>
          </p:cNvSpPr>
          <p:nvPr/>
        </p:nvSpPr>
        <p:spPr bwMode="auto">
          <a:xfrm>
            <a:off x="1844792" y="2497983"/>
            <a:ext cx="8502415"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a:spcAft>
                <a:spcPts val="250"/>
              </a:spcAft>
            </a:pPr>
            <a:r>
              <a:rPr lang="en-US" sz="2500" dirty="0">
                <a:solidFill>
                  <a:srgbClr val="005EB8"/>
                </a:solidFill>
                <a:latin typeface="Arial" panose="020B0604020202020204" pitchFamily="34" charset="0"/>
                <a:ea typeface="ÇlÇr ñæí©" charset="0"/>
                <a:cs typeface="Arial" panose="020B0604020202020204" pitchFamily="34" charset="0"/>
              </a:rPr>
              <a:t>Sustainable Change in Provision</a:t>
            </a:r>
          </a:p>
          <a:p>
            <a:r>
              <a:rPr lang="en-US" sz="2500" b="1" dirty="0">
                <a:latin typeface="Arial" panose="020B0604020202020204" pitchFamily="34" charset="0"/>
                <a:ea typeface="ÇlÇr ñæí©" charset="0"/>
                <a:cs typeface="Arial" panose="020B0604020202020204" pitchFamily="34" charset="0"/>
              </a:rPr>
              <a:t>Tier 3</a:t>
            </a:r>
          </a:p>
          <a:p>
            <a:endParaRPr lang="en-US" sz="2500" b="1" dirty="0">
              <a:ea typeface="ÇlÇr ñæí©" charset="0"/>
            </a:endParaRPr>
          </a:p>
        </p:txBody>
      </p:sp>
      <p:sp>
        <p:nvSpPr>
          <p:cNvPr id="5" name="Title 4">
            <a:extLst>
              <a:ext uri="{FF2B5EF4-FFF2-40B4-BE49-F238E27FC236}">
                <a16:creationId xmlns:a16="http://schemas.microsoft.com/office/drawing/2014/main" id="{C0C34761-D7CE-4FA5-B2F7-D35A06AE3D3B}"/>
              </a:ext>
            </a:extLst>
          </p:cNvPr>
          <p:cNvSpPr txBox="1">
            <a:spLocks noGrp="1"/>
          </p:cNvSpPr>
          <p:nvPr>
            <p:ph type="title" idx="4294967295"/>
          </p:nvPr>
        </p:nvSpPr>
        <p:spPr>
          <a:xfrm>
            <a:off x="1844792" y="3766110"/>
            <a:ext cx="8003548" cy="9002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ct val="0"/>
              </a:spcBef>
              <a:spcAft>
                <a:spcPts val="250"/>
              </a:spcAft>
              <a:buClrTx/>
              <a:buSzTx/>
              <a:buFontTx/>
              <a:buNone/>
              <a:tabLst/>
              <a:defRPr/>
            </a:pPr>
            <a:r>
              <a:rPr kumimoji="0" lang="en-US" sz="2500" b="0" i="0" u="none" strike="noStrike" kern="0" cap="none" spc="0" normalizeH="0" baseline="0" noProof="0" dirty="0">
                <a:ln>
                  <a:noFill/>
                </a:ln>
                <a:solidFill>
                  <a:srgbClr val="005EB8"/>
                </a:solidFill>
                <a:effectLst/>
                <a:uLnTx/>
                <a:uFillTx/>
                <a:latin typeface="Arial" panose="020B0604020202020204" pitchFamily="34" charset="0"/>
                <a:ea typeface="ÇlÇr ñæí©" charset="0"/>
                <a:cs typeface="Arial" panose="020B0604020202020204" pitchFamily="34" charset="0"/>
                <a:sym typeface="Calibri"/>
              </a:rPr>
              <a:t>Creativity and Population Health</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sz="2500" b="1" i="0" u="none" strike="noStrike" kern="0" cap="none" spc="0" normalizeH="0" baseline="0" noProof="0" dirty="0">
                <a:ln>
                  <a:noFill/>
                </a:ln>
                <a:solidFill>
                  <a:prstClr val="black"/>
                </a:solidFill>
                <a:effectLst/>
                <a:uLnTx/>
                <a:uFillTx/>
                <a:latin typeface="Arial" panose="020B0604020202020204" pitchFamily="34" charset="0"/>
                <a:ea typeface="ÇlÇr ñæí©" charset="0"/>
                <a:cs typeface="Arial" panose="020B0604020202020204" pitchFamily="34" charset="0"/>
                <a:sym typeface="Calibri"/>
              </a:rPr>
              <a:t>Tier 2</a:t>
            </a:r>
          </a:p>
        </p:txBody>
      </p:sp>
      <p:sp>
        <p:nvSpPr>
          <p:cNvPr id="7" name="TextBox 6">
            <a:extLst>
              <a:ext uri="{FF2B5EF4-FFF2-40B4-BE49-F238E27FC236}">
                <a16:creationId xmlns:a16="http://schemas.microsoft.com/office/drawing/2014/main" id="{50D65251-3D99-40D2-9D55-8EF6E5E5DAE0}"/>
              </a:ext>
            </a:extLst>
          </p:cNvPr>
          <p:cNvSpPr txBox="1"/>
          <p:nvPr/>
        </p:nvSpPr>
        <p:spPr>
          <a:xfrm>
            <a:off x="1844792" y="5091973"/>
            <a:ext cx="6914976" cy="900246"/>
          </a:xfrm>
          <a:prstGeom prst="rect">
            <a:avLst/>
          </a:prstGeom>
          <a:noFill/>
        </p:spPr>
        <p:txBody>
          <a:bodyPr wrap="square">
            <a:spAutoFit/>
          </a:bodyPr>
          <a:lstStyle/>
          <a:p>
            <a:pPr fontAlgn="base">
              <a:spcBef>
                <a:spcPct val="0"/>
              </a:spcBef>
              <a:spcAft>
                <a:spcPts val="250"/>
              </a:spcAft>
              <a:defRPr/>
            </a:pPr>
            <a:r>
              <a:rPr lang="en-US" sz="2500" dirty="0">
                <a:solidFill>
                  <a:srgbClr val="005EB8"/>
                </a:solidFill>
                <a:latin typeface="Arial" panose="020B0604020202020204" pitchFamily="34" charset="0"/>
                <a:ea typeface="ÇlÇr ñæí©" charset="0"/>
                <a:cs typeface="Arial" panose="020B0604020202020204" pitchFamily="34" charset="0"/>
              </a:rPr>
              <a:t>Arts as a tool for system change</a:t>
            </a:r>
          </a:p>
          <a:p>
            <a:pPr fontAlgn="base">
              <a:spcBef>
                <a:spcPct val="0"/>
              </a:spcBef>
              <a:spcAft>
                <a:spcPct val="0"/>
              </a:spcAft>
              <a:defRPr/>
            </a:pPr>
            <a:r>
              <a:rPr lang="en-US" sz="2500" b="1" dirty="0">
                <a:solidFill>
                  <a:prstClr val="black"/>
                </a:solidFill>
                <a:latin typeface="Arial" panose="020B0604020202020204" pitchFamily="34" charset="0"/>
                <a:ea typeface="ÇlÇr ñæí©" charset="0"/>
                <a:cs typeface="Arial" panose="020B0604020202020204" pitchFamily="34" charset="0"/>
              </a:rPr>
              <a:t>Tier 1</a:t>
            </a:r>
          </a:p>
        </p:txBody>
      </p:sp>
    </p:spTree>
    <p:extLst>
      <p:ext uri="{BB962C8B-B14F-4D97-AF65-F5344CB8AC3E}">
        <p14:creationId xmlns:p14="http://schemas.microsoft.com/office/powerpoint/2010/main" val="4266349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Grp="1" noChangeArrowheads="1"/>
          </p:cNvSpPr>
          <p:nvPr>
            <p:ph type="title" idx="4294967295"/>
          </p:nvPr>
        </p:nvSpPr>
        <p:spPr bwMode="auto">
          <a:xfrm>
            <a:off x="1852448" y="2102581"/>
            <a:ext cx="8502415" cy="8175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0">
              <a:lnSpc>
                <a:spcPct val="100000"/>
              </a:lnSpc>
              <a:spcBef>
                <a:spcPct val="0"/>
              </a:spcBef>
              <a:spcAft>
                <a:spcPts val="250"/>
              </a:spcAft>
              <a:buClrTx/>
              <a:buSzTx/>
              <a:buFontTx/>
              <a:buNone/>
              <a:tabLst/>
              <a:defRPr/>
            </a:pPr>
            <a:r>
              <a:rPr kumimoji="0" lang="en-US" sz="2500" b="0" i="0" u="none" strike="noStrike" kern="0" cap="none" spc="0" normalizeH="0" baseline="0" noProof="0" dirty="0">
                <a:ln>
                  <a:noFill/>
                </a:ln>
                <a:solidFill>
                  <a:srgbClr val="005EB8"/>
                </a:solidFill>
                <a:effectLst/>
                <a:uLnTx/>
                <a:uFillTx/>
                <a:latin typeface="Arial Black" charset="0"/>
                <a:ea typeface="ÇlÇr ñæí©" charset="0"/>
                <a:cs typeface="+mn-cs"/>
                <a:sym typeface="Calibri"/>
              </a:rPr>
              <a:t>Arts as a tool for system change</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sz="2500" b="1" i="0" u="none" strike="noStrike" kern="0" cap="none" spc="0" normalizeH="0" baseline="0" noProof="0" dirty="0">
                <a:ln>
                  <a:noFill/>
                </a:ln>
                <a:solidFill>
                  <a:schemeClr val="tx1"/>
                </a:solidFill>
                <a:effectLst/>
                <a:uLnTx/>
                <a:uFillTx/>
                <a:latin typeface="Arial" charset="0"/>
                <a:ea typeface="ÇlÇr ñæí©" charset="0"/>
                <a:cs typeface="+mn-cs"/>
                <a:sym typeface="Calibri"/>
              </a:rPr>
              <a:t>Tier 1</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500" b="1" i="0" u="none" strike="noStrike" kern="0" cap="none" spc="0" normalizeH="0" baseline="0" noProof="0" dirty="0">
              <a:ln>
                <a:noFill/>
              </a:ln>
              <a:solidFill>
                <a:schemeClr val="tx1"/>
              </a:solidFill>
              <a:effectLst/>
              <a:uLnTx/>
              <a:uFillTx/>
              <a:latin typeface="Arial" charset="0"/>
              <a:ea typeface="ÇlÇr ñæí©" charset="0"/>
              <a:cs typeface="+mn-cs"/>
              <a:sym typeface="Calibri"/>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GB" sz="2400" b="0" i="0" u="none" strike="noStrike" kern="0" cap="none" spc="0" normalizeH="0" baseline="0" noProof="0" dirty="0">
                <a:ln>
                  <a:noFill/>
                </a:ln>
                <a:solidFill>
                  <a:schemeClr val="tx1"/>
                </a:solidFill>
                <a:effectLst/>
                <a:uLnTx/>
                <a:uFillTx/>
                <a:latin typeface="Arial" charset="0"/>
                <a:ea typeface="Geneva" charset="0"/>
                <a:cs typeface="+mn-cs"/>
                <a:sym typeface="Calibri"/>
              </a:rPr>
              <a:t>In the health sector, what might be improved by taking a new and creative approach? What decisions can we involve artists and service users in Are there positive outcomes for the health and wellbeing of our own workforce?</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GB" sz="2400" b="0" i="0" u="none" strike="noStrike" kern="0" cap="none" spc="0" normalizeH="0" baseline="0" noProof="0" dirty="0">
                <a:ln>
                  <a:noFill/>
                </a:ln>
                <a:solidFill>
                  <a:schemeClr val="tx1"/>
                </a:solidFill>
                <a:effectLst/>
                <a:uLnTx/>
                <a:uFillTx/>
                <a:latin typeface="Arial" charset="0"/>
                <a:ea typeface="Geneva" charset="0"/>
                <a:cs typeface="+mn-cs"/>
                <a:sym typeface="Calibri"/>
              </a:rPr>
              <a:t>In the cultural sector, what change is needed for the arts to be a system of universal access?</a:t>
            </a:r>
          </a:p>
        </p:txBody>
      </p:sp>
    </p:spTree>
    <p:extLst>
      <p:ext uri="{BB962C8B-B14F-4D97-AF65-F5344CB8AC3E}">
        <p14:creationId xmlns:p14="http://schemas.microsoft.com/office/powerpoint/2010/main" val="1131124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hotograph shows how music can be used in any setting to engage with people. There is a gentleman playing guitar and an older gentleman using drumsticks to play the beat on a table top drum.">
            <a:extLst>
              <a:ext uri="{FF2B5EF4-FFF2-40B4-BE49-F238E27FC236}">
                <a16:creationId xmlns:a16="http://schemas.microsoft.com/office/drawing/2014/main" id="{ABD79585-3B1A-4F44-BEA6-1860F6A2F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tle 2">
            <a:extLst>
              <a:ext uri="{FF2B5EF4-FFF2-40B4-BE49-F238E27FC236}">
                <a16:creationId xmlns:a16="http://schemas.microsoft.com/office/drawing/2014/main" id="{7C6AF201-F44F-4283-AFFC-B5CAA0997928}"/>
              </a:ext>
            </a:extLst>
          </p:cNvPr>
          <p:cNvSpPr txBox="1">
            <a:spLocks noGrp="1"/>
          </p:cNvSpPr>
          <p:nvPr>
            <p:ph type="title" idx="4294967295"/>
          </p:nvPr>
        </p:nvSpPr>
        <p:spPr>
          <a:xfrm>
            <a:off x="1014413" y="6000750"/>
            <a:ext cx="49577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Music in Care</a:t>
            </a:r>
          </a:p>
        </p:txBody>
      </p:sp>
    </p:spTree>
    <p:extLst>
      <p:ext uri="{BB962C8B-B14F-4D97-AF65-F5344CB8AC3E}">
        <p14:creationId xmlns:p14="http://schemas.microsoft.com/office/powerpoint/2010/main" val="1449068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F78A-6E52-47C0-BA4B-329282644830}"/>
              </a:ext>
            </a:extLst>
          </p:cNvPr>
          <p:cNvSpPr>
            <a:spLocks noGrp="1"/>
          </p:cNvSpPr>
          <p:nvPr>
            <p:ph type="ctrTitle"/>
          </p:nvPr>
        </p:nvSpPr>
        <p:spPr>
          <a:xfrm>
            <a:off x="5852160" y="191462"/>
            <a:ext cx="5984240" cy="744836"/>
          </a:xfrm>
        </p:spPr>
        <p:txBody>
          <a:bodyPr vert="horz" lIns="91440" tIns="45720" rIns="91440" bIns="45720" rtlCol="0" anchor="ctr">
            <a:normAutofit/>
          </a:bodyPr>
          <a:lstStyle/>
          <a:p>
            <a:r>
              <a:rPr lang="en-US" sz="3600" dirty="0">
                <a:solidFill>
                  <a:schemeClr val="tx1">
                    <a:lumMod val="85000"/>
                    <a:lumOff val="15000"/>
                  </a:schemeClr>
                </a:solidFill>
                <a:latin typeface="Garamond" panose="02020404030301010803" pitchFamily="18" charset="0"/>
              </a:rPr>
              <a:t>Music in Care </a:t>
            </a:r>
          </a:p>
        </p:txBody>
      </p:sp>
      <p:pic>
        <p:nvPicPr>
          <p:cNvPr id="4" name="Picture 3" descr="A picture of an older man from a carehome who has benefitted from drum playing for Music in Care.">
            <a:extLst>
              <a:ext uri="{FF2B5EF4-FFF2-40B4-BE49-F238E27FC236}">
                <a16:creationId xmlns:a16="http://schemas.microsoft.com/office/drawing/2014/main" id="{6831D1D2-FA33-47C7-BE28-E204B5B6F8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
        <p:nvSpPr>
          <p:cNvPr id="8" name="TextBox 7">
            <a:extLst>
              <a:ext uri="{FF2B5EF4-FFF2-40B4-BE49-F238E27FC236}">
                <a16:creationId xmlns:a16="http://schemas.microsoft.com/office/drawing/2014/main" id="{606A4C72-95B8-4FA0-83BA-1E2D3C12374B}"/>
              </a:ext>
            </a:extLst>
          </p:cNvPr>
          <p:cNvSpPr txBox="1"/>
          <p:nvPr/>
        </p:nvSpPr>
        <p:spPr>
          <a:xfrm>
            <a:off x="6016487" y="726450"/>
            <a:ext cx="5740400" cy="5355312"/>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During the first session of ‘Music in Care’, the drummer noticed one man staring at his hands and wondered if he had played drums before so took in sticks and pad the following week.</a:t>
            </a:r>
            <a:endParaRPr lang="en-GB" i="1" dirty="0">
              <a:latin typeface="+mj-lt"/>
            </a:endParaRPr>
          </a:p>
          <a:p>
            <a:endParaRPr lang="en-GB" i="1" dirty="0">
              <a:latin typeface="+mj-lt"/>
            </a:endParaRPr>
          </a:p>
          <a:p>
            <a:r>
              <a:rPr lang="en-GB" i="1" dirty="0">
                <a:latin typeface="+mj-lt"/>
              </a:rPr>
              <a:t>“After 8 weeks of having the privilege of working with the residents of two wonderful care homes in Yorkshire, myself and Harry Orme had our last day today.</a:t>
            </a:r>
          </a:p>
          <a:p>
            <a:endParaRPr lang="en-GB" i="1" dirty="0">
              <a:latin typeface="+mj-lt"/>
            </a:endParaRPr>
          </a:p>
          <a:p>
            <a:r>
              <a:rPr lang="en-GB" i="1" dirty="0">
                <a:latin typeface="+mj-lt"/>
              </a:rPr>
              <a:t>Norman’s face has always lit up when we have arrived and he tapped along through all of our sessions. As today was our last day I managed to find my first ever practice pad in the loft, and along with a pair of sticks we were able to leave Norman with the ability to keep on drumming after we had left. Needless to say he was pretty chuffed…fingers crossed the carers don’t confiscate it if he never stops shredding!”</a:t>
            </a:r>
          </a:p>
        </p:txBody>
      </p:sp>
      <p:sp>
        <p:nvSpPr>
          <p:cNvPr id="9" name="TextBox 8">
            <a:extLst>
              <a:ext uri="{FF2B5EF4-FFF2-40B4-BE49-F238E27FC236}">
                <a16:creationId xmlns:a16="http://schemas.microsoft.com/office/drawing/2014/main" id="{D74BA79A-82F5-4C8E-8212-90117947DC6F}"/>
              </a:ext>
            </a:extLst>
          </p:cNvPr>
          <p:cNvSpPr txBox="1"/>
          <p:nvPr/>
        </p:nvSpPr>
        <p:spPr>
          <a:xfrm>
            <a:off x="5934075" y="5964383"/>
            <a:ext cx="5114925" cy="369332"/>
          </a:xfrm>
          <a:prstGeom prst="rect">
            <a:avLst/>
          </a:prstGeom>
          <a:noFill/>
        </p:spPr>
        <p:txBody>
          <a:bodyPr wrap="square" rtlCol="0">
            <a:spAutoFit/>
          </a:bodyPr>
          <a:lstStyle/>
          <a:p>
            <a:r>
              <a:rPr lang="en-GB" dirty="0">
                <a:latin typeface="Garamond" panose="02020404030301010803" pitchFamily="18" charset="0"/>
              </a:rPr>
              <a:t>Tom (Musician) and Norman (Resident</a:t>
            </a:r>
            <a:r>
              <a:rPr lang="en-GB" dirty="0"/>
              <a:t>)</a:t>
            </a:r>
          </a:p>
        </p:txBody>
      </p:sp>
    </p:spTree>
    <p:extLst>
      <p:ext uri="{BB962C8B-B14F-4D97-AF65-F5344CB8AC3E}">
        <p14:creationId xmlns:p14="http://schemas.microsoft.com/office/powerpoint/2010/main" val="5904029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6BA5-81AF-4F4A-A1D0-BC15B9F7F4E2}"/>
              </a:ext>
            </a:extLst>
          </p:cNvPr>
          <p:cNvSpPr>
            <a:spLocks noGrp="1"/>
          </p:cNvSpPr>
          <p:nvPr>
            <p:ph type="title" idx="4294967295"/>
          </p:nvPr>
        </p:nvSpPr>
        <p:spPr>
          <a:xfrm>
            <a:off x="838200" y="-1325563"/>
            <a:ext cx="10515600" cy="1325563"/>
          </a:xfrm>
        </p:spPr>
        <p:txBody>
          <a:bodyPr lIns="45719" rIns="45719" anchor="b">
            <a:normAutofit/>
          </a:bodyPr>
          <a:lstStyle/>
          <a:p>
            <a:r>
              <a:rPr lang="en-GB" dirty="0"/>
              <a:t>Famous Art</a:t>
            </a:r>
          </a:p>
        </p:txBody>
      </p:sp>
      <p:pic>
        <p:nvPicPr>
          <p:cNvPr id="12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87229"/>
            <a:ext cx="9144000" cy="6483541"/>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9AD7-06AD-4856-8A05-86E623D40390}"/>
              </a:ext>
            </a:extLst>
          </p:cNvPr>
          <p:cNvSpPr>
            <a:spLocks noGrp="1"/>
          </p:cNvSpPr>
          <p:nvPr>
            <p:ph type="title"/>
          </p:nvPr>
        </p:nvSpPr>
        <p:spPr>
          <a:xfrm>
            <a:off x="838200" y="168584"/>
            <a:ext cx="10515600" cy="1325563"/>
          </a:xfrm>
        </p:spPr>
        <p:txBody>
          <a:bodyPr/>
          <a:lstStyle/>
          <a:p>
            <a:r>
              <a:rPr lang="en-GB" dirty="0">
                <a:latin typeface="Arial" panose="020B0604020202020204" pitchFamily="34" charset="0"/>
                <a:cs typeface="Arial" panose="020B0604020202020204" pitchFamily="34" charset="0"/>
              </a:rPr>
              <a:t>Safety Nets</a:t>
            </a:r>
          </a:p>
        </p:txBody>
      </p:sp>
      <p:pic>
        <p:nvPicPr>
          <p:cNvPr id="4" name="Content Placeholder 3" descr="The picture is of a project development worker and a young person shaking hands to signify the bridging of the gap at Safety Nets.">
            <a:extLst>
              <a:ext uri="{FF2B5EF4-FFF2-40B4-BE49-F238E27FC236}">
                <a16:creationId xmlns:a16="http://schemas.microsoft.com/office/drawing/2014/main" id="{4F8C0D54-2BD8-4420-9717-89E7939DBAA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2728" y="1400175"/>
            <a:ext cx="6313978" cy="4626459"/>
          </a:xfrm>
          <a:prstGeom prst="rect">
            <a:avLst/>
          </a:prstGeom>
        </p:spPr>
      </p:pic>
      <p:sp>
        <p:nvSpPr>
          <p:cNvPr id="5" name="TextBox 4">
            <a:extLst>
              <a:ext uri="{FF2B5EF4-FFF2-40B4-BE49-F238E27FC236}">
                <a16:creationId xmlns:a16="http://schemas.microsoft.com/office/drawing/2014/main" id="{CDAEEEA1-7FFA-4667-80F4-3F26A455BA26}"/>
              </a:ext>
            </a:extLst>
          </p:cNvPr>
          <p:cNvSpPr txBox="1"/>
          <p:nvPr/>
        </p:nvSpPr>
        <p:spPr>
          <a:xfrm>
            <a:off x="7015163" y="1400175"/>
            <a:ext cx="4886325" cy="5078313"/>
          </a:xfrm>
          <a:prstGeom prst="rect">
            <a:avLst/>
          </a:prstGeom>
          <a:noFill/>
        </p:spPr>
        <p:txBody>
          <a:bodyPr wrap="square" rtlCol="0">
            <a:spAutoFit/>
          </a:bodyPr>
          <a:lstStyle/>
          <a:p>
            <a:pPr algn="l"/>
            <a:r>
              <a:rPr lang="en-GB" b="0" i="0" dirty="0">
                <a:solidFill>
                  <a:srgbClr val="000000"/>
                </a:solidFill>
                <a:effectLst/>
                <a:latin typeface="Arial" panose="020B0604020202020204" pitchFamily="34" charset="0"/>
                <a:cs typeface="Arial" panose="020B0604020202020204" pitchFamily="34" charset="0"/>
              </a:rPr>
              <a:t>A new scheme to bridge the gap between being referred and receiving treatment is proving really helpful for young people in South and West Yorkshire.</a:t>
            </a:r>
            <a:endParaRPr lang="en-GB" b="0" i="0" dirty="0">
              <a:solidFill>
                <a:srgbClr val="333333"/>
              </a:solidFill>
              <a:effectLst/>
              <a:latin typeface="Arial" panose="020B0604020202020204" pitchFamily="34" charset="0"/>
              <a:cs typeface="Arial" panose="020B0604020202020204" pitchFamily="34" charset="0"/>
            </a:endParaRPr>
          </a:p>
          <a:p>
            <a:pPr algn="l"/>
            <a:r>
              <a:rPr lang="en-GB" b="0" i="0" dirty="0">
                <a:solidFill>
                  <a:srgbClr val="000000"/>
                </a:solidFill>
                <a:effectLst/>
                <a:latin typeface="Arial" panose="020B0604020202020204" pitchFamily="34" charset="0"/>
                <a:cs typeface="Arial" panose="020B0604020202020204" pitchFamily="34" charset="0"/>
              </a:rPr>
              <a:t>Participants in the ‘safety net’ programme have showed an average improvement of 39% in the Warwick Edinburgh Short Scale which measures mental wellbeing.</a:t>
            </a:r>
            <a:endParaRPr lang="en-GB" b="0" i="0" dirty="0">
              <a:solidFill>
                <a:srgbClr val="333333"/>
              </a:solidFill>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algn="l"/>
            <a:r>
              <a:rPr lang="en-GB" b="0" i="0" dirty="0">
                <a:solidFill>
                  <a:srgbClr val="000000"/>
                </a:solidFill>
                <a:effectLst/>
                <a:latin typeface="Arial" panose="020B0604020202020204" pitchFamily="34" charset="0"/>
                <a:cs typeface="Arial" panose="020B0604020202020204" pitchFamily="34" charset="0"/>
              </a:rPr>
              <a:t>Dave Watson, Project Development Worker for Creative Minds, said: </a:t>
            </a:r>
            <a:r>
              <a:rPr lang="en-GB" b="0" i="1" dirty="0">
                <a:solidFill>
                  <a:srgbClr val="000000"/>
                </a:solidFill>
                <a:effectLst/>
                <a:latin typeface="Arial" panose="020B0604020202020204" pitchFamily="34" charset="0"/>
                <a:cs typeface="Arial" panose="020B0604020202020204" pitchFamily="34" charset="0"/>
              </a:rPr>
              <a:t>“We’re delighted to be supporting this valuable work which is popular with both young people, the sports clubs and CAMHS professionals. We’re planning to expand the scheme across our Trust area and get more of our teams involved.”</a:t>
            </a:r>
            <a:endParaRPr lang="en-GB" b="0" i="1" dirty="0">
              <a:solidFill>
                <a:srgbClr val="333333"/>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7183607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is diagram shows several pictures of the use of abstract lines creating art that represents hill in the Calderdale area.">
            <a:extLst>
              <a:ext uri="{FF2B5EF4-FFF2-40B4-BE49-F238E27FC236}">
                <a16:creationId xmlns:a16="http://schemas.microsoft.com/office/drawing/2014/main" id="{F3CB5BAC-2DCC-49B1-9177-4F011BC464B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5273" t="14676" r="11801" b="7322"/>
          <a:stretch/>
        </p:blipFill>
        <p:spPr>
          <a:xfrm>
            <a:off x="619931" y="232475"/>
            <a:ext cx="10400877" cy="6260400"/>
          </a:xfrm>
        </p:spPr>
      </p:pic>
      <p:sp>
        <p:nvSpPr>
          <p:cNvPr id="2" name="Title 1">
            <a:extLst>
              <a:ext uri="{FF2B5EF4-FFF2-40B4-BE49-F238E27FC236}">
                <a16:creationId xmlns:a16="http://schemas.microsoft.com/office/drawing/2014/main" id="{DED2B608-AA65-411A-B154-24B5ADD8BC10}"/>
              </a:ext>
            </a:extLst>
          </p:cNvPr>
          <p:cNvSpPr>
            <a:spLocks noGrp="1"/>
          </p:cNvSpPr>
          <p:nvPr>
            <p:ph type="title"/>
          </p:nvPr>
        </p:nvSpPr>
        <p:spPr/>
        <p:txBody>
          <a:bodyPr/>
          <a:lstStyle/>
          <a:p>
            <a:r>
              <a:rPr lang="en-GB" dirty="0">
                <a:latin typeface="Garamond" panose="02020404030301010803" pitchFamily="18" charset="0"/>
              </a:rPr>
              <a:t>Creativity App</a:t>
            </a:r>
          </a:p>
        </p:txBody>
      </p:sp>
    </p:spTree>
    <p:extLst>
      <p:ext uri="{BB962C8B-B14F-4D97-AF65-F5344CB8AC3E}">
        <p14:creationId xmlns:p14="http://schemas.microsoft.com/office/powerpoint/2010/main" val="29942341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D1BB-E87B-43E3-B15C-2A2CB776CBED}"/>
              </a:ext>
            </a:extLst>
          </p:cNvPr>
          <p:cNvSpPr>
            <a:spLocks noGrp="1"/>
          </p:cNvSpPr>
          <p:nvPr>
            <p:ph type="title"/>
          </p:nvPr>
        </p:nvSpPr>
        <p:spPr>
          <a:xfrm>
            <a:off x="838200" y="-1174762"/>
            <a:ext cx="10515600" cy="1174762"/>
          </a:xfrm>
        </p:spPr>
        <p:txBody>
          <a:bodyPr>
            <a:norm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Creative Arts App.</a:t>
            </a:r>
            <a:endParaRPr lang="en-GB" dirty="0"/>
          </a:p>
        </p:txBody>
      </p:sp>
      <p:pic>
        <p:nvPicPr>
          <p:cNvPr id="7" name="Content Placeholder 6" descr="A screenshot of an App which helps people access creative art.">
            <a:hlinkClick r:id="rId2"/>
            <a:extLst>
              <a:ext uri="{FF2B5EF4-FFF2-40B4-BE49-F238E27FC236}">
                <a16:creationId xmlns:a16="http://schemas.microsoft.com/office/drawing/2014/main" id="{7110478A-C2E7-442D-B1BF-CDACB721DE3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4006" t="15897" r="4691" b="11869"/>
          <a:stretch/>
        </p:blipFill>
        <p:spPr>
          <a:xfrm>
            <a:off x="0" y="708019"/>
            <a:ext cx="12228657" cy="5441962"/>
          </a:xfrm>
        </p:spPr>
      </p:pic>
    </p:spTree>
    <p:extLst>
      <p:ext uri="{BB962C8B-B14F-4D97-AF65-F5344CB8AC3E}">
        <p14:creationId xmlns:p14="http://schemas.microsoft.com/office/powerpoint/2010/main" val="1345373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A78A-F8A3-495C-8081-7D00CDABF304}"/>
              </a:ext>
            </a:extLst>
          </p:cNvPr>
          <p:cNvSpPr>
            <a:spLocks noGrp="1"/>
          </p:cNvSpPr>
          <p:nvPr>
            <p:ph type="title"/>
          </p:nvPr>
        </p:nvSpPr>
        <p:spPr>
          <a:xfrm>
            <a:off x="838200" y="-1325563"/>
            <a:ext cx="10515600" cy="1325563"/>
          </a:xfrm>
        </p:spPr>
        <p:txBody>
          <a:bodyPr lIns="45719" rIns="45719" anchor="b">
            <a:normAutofit/>
          </a:bodyPr>
          <a:lstStyle/>
          <a:p>
            <a:r>
              <a:rPr lang="en-GB" dirty="0"/>
              <a:t>Create &amp; bloom App</a:t>
            </a:r>
          </a:p>
        </p:txBody>
      </p:sp>
      <p:sp>
        <p:nvSpPr>
          <p:cNvPr id="3" name="Content Placeholder 2">
            <a:extLst>
              <a:ext uri="{FF2B5EF4-FFF2-40B4-BE49-F238E27FC236}">
                <a16:creationId xmlns:a16="http://schemas.microsoft.com/office/drawing/2014/main" id="{8ACF0DC7-FF2B-43FA-92D1-3A8E8A0FCCE5}"/>
              </a:ext>
            </a:extLst>
          </p:cNvPr>
          <p:cNvSpPr>
            <a:spLocks noGrp="1"/>
          </p:cNvSpPr>
          <p:nvPr>
            <p:ph idx="1"/>
          </p:nvPr>
        </p:nvSpPr>
        <p:spPr>
          <a:xfrm>
            <a:off x="838200" y="2141537"/>
            <a:ext cx="10515600" cy="4351338"/>
          </a:xfrm>
        </p:spPr>
        <p:txBody>
          <a:bodyPr/>
          <a:lstStyle/>
          <a:p>
            <a:endParaRPr lang="en-GB" dirty="0"/>
          </a:p>
        </p:txBody>
      </p:sp>
      <p:pic>
        <p:nvPicPr>
          <p:cNvPr id="5" name="Picture 4" descr="This shows a generic picture of a phone with apps.">
            <a:extLst>
              <a:ext uri="{FF2B5EF4-FFF2-40B4-BE49-F238E27FC236}">
                <a16:creationId xmlns:a16="http://schemas.microsoft.com/office/drawing/2014/main" id="{52CA9BCE-4C7B-4346-A0AC-EBB606C090DC}"/>
              </a:ext>
            </a:extLst>
          </p:cNvPr>
          <p:cNvPicPr>
            <a:picLocks noChangeAspect="1"/>
          </p:cNvPicPr>
          <p:nvPr/>
        </p:nvPicPr>
        <p:blipFill rotWithShape="1">
          <a:blip r:embed="rId2"/>
          <a:srcRect l="26876" t="20952" r="57053" b="16984"/>
          <a:stretch/>
        </p:blipFill>
        <p:spPr>
          <a:xfrm>
            <a:off x="614601" y="0"/>
            <a:ext cx="3157136" cy="6858000"/>
          </a:xfrm>
          <a:prstGeom prst="rect">
            <a:avLst/>
          </a:prstGeom>
        </p:spPr>
      </p:pic>
      <p:pic>
        <p:nvPicPr>
          <p:cNvPr id="7" name="Picture 6" descr="This shows a picture of what the Create &amp; bloom App looks like when opened on your phone.">
            <a:extLst>
              <a:ext uri="{FF2B5EF4-FFF2-40B4-BE49-F238E27FC236}">
                <a16:creationId xmlns:a16="http://schemas.microsoft.com/office/drawing/2014/main" id="{080BEDCB-5790-4A5D-ABAC-E89E967B3D04}"/>
              </a:ext>
            </a:extLst>
          </p:cNvPr>
          <p:cNvPicPr>
            <a:picLocks noChangeAspect="1"/>
          </p:cNvPicPr>
          <p:nvPr/>
        </p:nvPicPr>
        <p:blipFill rotWithShape="1">
          <a:blip r:embed="rId3"/>
          <a:srcRect l="26786" t="20794" r="57053" b="16984"/>
          <a:stretch/>
        </p:blipFill>
        <p:spPr>
          <a:xfrm>
            <a:off x="4408714" y="-40894"/>
            <a:ext cx="3157136" cy="6837553"/>
          </a:xfrm>
          <a:prstGeom prst="rect">
            <a:avLst/>
          </a:prstGeom>
        </p:spPr>
      </p:pic>
      <p:pic>
        <p:nvPicPr>
          <p:cNvPr id="9" name="Picture 8" descr="This shows the first App page of Create &amp; Bloom for you to access which theme you would like to look at.">
            <a:extLst>
              <a:ext uri="{FF2B5EF4-FFF2-40B4-BE49-F238E27FC236}">
                <a16:creationId xmlns:a16="http://schemas.microsoft.com/office/drawing/2014/main" id="{6605C5AE-E373-4A4C-B1AC-00B3B3926AE2}"/>
              </a:ext>
            </a:extLst>
          </p:cNvPr>
          <p:cNvPicPr>
            <a:picLocks noChangeAspect="1"/>
          </p:cNvPicPr>
          <p:nvPr/>
        </p:nvPicPr>
        <p:blipFill rotWithShape="1">
          <a:blip r:embed="rId4"/>
          <a:srcRect l="26786" t="20635" r="56518" b="14762"/>
          <a:stretch/>
        </p:blipFill>
        <p:spPr>
          <a:xfrm>
            <a:off x="8202827" y="-40894"/>
            <a:ext cx="3150973" cy="6858000"/>
          </a:xfrm>
          <a:prstGeom prst="rect">
            <a:avLst/>
          </a:prstGeom>
        </p:spPr>
      </p:pic>
    </p:spTree>
    <p:extLst>
      <p:ext uri="{BB962C8B-B14F-4D97-AF65-F5344CB8AC3E}">
        <p14:creationId xmlns:p14="http://schemas.microsoft.com/office/powerpoint/2010/main" val="95687548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F78A-6E52-47C0-BA4B-329282644830}"/>
              </a:ext>
            </a:extLst>
          </p:cNvPr>
          <p:cNvSpPr>
            <a:spLocks noGrp="1"/>
          </p:cNvSpPr>
          <p:nvPr>
            <p:ph type="ctrTitle"/>
          </p:nvPr>
        </p:nvSpPr>
        <p:spPr>
          <a:xfrm>
            <a:off x="349704" y="597663"/>
            <a:ext cx="5984240" cy="744836"/>
          </a:xfrm>
        </p:spPr>
        <p:txBody>
          <a:bodyPr vert="horz" lIns="91440" tIns="45720" rIns="91440" bIns="45720" rtlCol="0" anchor="ctr">
            <a:normAutofit/>
          </a:bodyPr>
          <a:lstStyle/>
          <a:p>
            <a:pPr algn="l"/>
            <a:r>
              <a:rPr lang="en-US" sz="3600" dirty="0">
                <a:solidFill>
                  <a:schemeClr val="tx1">
                    <a:lumMod val="85000"/>
                    <a:lumOff val="15000"/>
                  </a:schemeClr>
                </a:solidFill>
                <a:latin typeface="Arial" panose="020B0604020202020204" pitchFamily="34" charset="0"/>
                <a:cs typeface="Arial" panose="020B0604020202020204" pitchFamily="34" charset="0"/>
              </a:rPr>
              <a:t>Heartbeats</a:t>
            </a:r>
          </a:p>
        </p:txBody>
      </p:sp>
      <p:sp>
        <p:nvSpPr>
          <p:cNvPr id="7" name="TextBox 6">
            <a:extLst>
              <a:ext uri="{FF2B5EF4-FFF2-40B4-BE49-F238E27FC236}">
                <a16:creationId xmlns:a16="http://schemas.microsoft.com/office/drawing/2014/main" id="{7D4AAE8E-4A7D-4CEF-8F80-C880F3C7ABE6}"/>
              </a:ext>
            </a:extLst>
          </p:cNvPr>
          <p:cNvSpPr txBox="1"/>
          <p:nvPr/>
        </p:nvSpPr>
        <p:spPr>
          <a:xfrm>
            <a:off x="349704" y="1359283"/>
            <a:ext cx="5114925" cy="4329134"/>
          </a:xfrm>
          <a:prstGeom prst="rect">
            <a:avLst/>
          </a:prstGeom>
          <a:noFill/>
        </p:spPr>
        <p:txBody>
          <a:bodyPr wrap="square" rtlCol="0">
            <a:spAutoFit/>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Times New Roman" panose="02020603050405020304" pitchFamily="18" charset="0"/>
              </a:rPr>
              <a:t>Music Making in Children’s Wards with CHFT: twin focus on early years and CAMHS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i="1" dirty="0">
                <a:effectLst/>
                <a:latin typeface="Arial" panose="020B0604020202020204" pitchFamily="34" charset="0"/>
                <a:ea typeface="Calibri" panose="020F0502020204030204" pitchFamily="34" charset="0"/>
                <a:cs typeface="Times New Roman" panose="02020603050405020304" pitchFamily="18" charset="0"/>
              </a:rPr>
              <a:t>“Working with children and young people, the hospital youth forum, parents, staff, carers, artists and musicians, we will co-produce an innovative approach to providing music making opportunities for children and young people (that will also face additional barriers to taking part outside of hospital) that works with current infection control and will enhance the care, recovery and engagement of young people engaged with our healthcare system.”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The picture is a photograph of 3 children looking out from a balcony and pointing.">
            <a:extLst>
              <a:ext uri="{FF2B5EF4-FFF2-40B4-BE49-F238E27FC236}">
                <a16:creationId xmlns:a16="http://schemas.microsoft.com/office/drawing/2014/main" id="{3BF1071B-BC69-493E-BAD6-16A8F85EF5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4682" y="153722"/>
            <a:ext cx="5730737" cy="2213040"/>
          </a:xfrm>
          <a:prstGeom prst="rect">
            <a:avLst/>
          </a:prstGeom>
        </p:spPr>
      </p:pic>
      <p:sp>
        <p:nvSpPr>
          <p:cNvPr id="6" name="TextBox 5">
            <a:extLst>
              <a:ext uri="{FF2B5EF4-FFF2-40B4-BE49-F238E27FC236}">
                <a16:creationId xmlns:a16="http://schemas.microsoft.com/office/drawing/2014/main" id="{8E3AD89F-2DE5-43BA-B68C-B181DC8ADB97}"/>
              </a:ext>
            </a:extLst>
          </p:cNvPr>
          <p:cNvSpPr txBox="1"/>
          <p:nvPr/>
        </p:nvSpPr>
        <p:spPr>
          <a:xfrm>
            <a:off x="5964682" y="3090047"/>
            <a:ext cx="5437966" cy="2151936"/>
          </a:xfrm>
          <a:prstGeom prst="rect">
            <a:avLst/>
          </a:prstGeom>
          <a:noFill/>
        </p:spPr>
        <p:txBody>
          <a:bodyPr wrap="square" rtlCol="0">
            <a:spAutoFit/>
          </a:bodyPr>
          <a:lstStyle/>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In Partnership with Calderdale and Huddersfield Foundation Trust and Theatre Company Blah Blah Blah, Creative Minds have been awarded £92,000 from Youth Music to develop new music making infrastructure that can be installed in individual rooms on children’s wards in Calderdale and Huddersfield hospitals.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9031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6CFF-28A4-4BBE-9830-61B43666AD96}"/>
              </a:ext>
            </a:extLst>
          </p:cNvPr>
          <p:cNvSpPr>
            <a:spLocks noGrp="1"/>
          </p:cNvSpPr>
          <p:nvPr>
            <p:ph type="title"/>
          </p:nvPr>
        </p:nvSpPr>
        <p:spPr>
          <a:xfrm>
            <a:off x="962187" y="117152"/>
            <a:ext cx="10515600" cy="1325563"/>
          </a:xfrm>
        </p:spPr>
        <p:txBody>
          <a:bodyPr/>
          <a:lstStyle/>
          <a:p>
            <a:r>
              <a:rPr lang="en-GB" dirty="0"/>
              <a:t>SWYPFT Dining Room and Ward Spaces</a:t>
            </a:r>
          </a:p>
        </p:txBody>
      </p:sp>
      <p:pic>
        <p:nvPicPr>
          <p:cNvPr id="5" name="Content Placeholder 4" descr="This is a diagram of the SWYPFT Dining room and Ward spaces.">
            <a:extLst>
              <a:ext uri="{FF2B5EF4-FFF2-40B4-BE49-F238E27FC236}">
                <a16:creationId xmlns:a16="http://schemas.microsoft.com/office/drawing/2014/main" id="{E597DF6E-A137-4D10-91F3-E2386EAF906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9280" t="16814" r="20416" b="7321"/>
          <a:stretch/>
        </p:blipFill>
        <p:spPr>
          <a:xfrm>
            <a:off x="1580826" y="1209873"/>
            <a:ext cx="7981628" cy="5648127"/>
          </a:xfrm>
        </p:spPr>
      </p:pic>
    </p:spTree>
    <p:extLst>
      <p:ext uri="{BB962C8B-B14F-4D97-AF65-F5344CB8AC3E}">
        <p14:creationId xmlns:p14="http://schemas.microsoft.com/office/powerpoint/2010/main" val="223654260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A4F3-08DF-41C4-BF64-8A865E97B192}"/>
              </a:ext>
            </a:extLst>
          </p:cNvPr>
          <p:cNvSpPr>
            <a:spLocks noGrp="1"/>
          </p:cNvSpPr>
          <p:nvPr>
            <p:ph type="title"/>
          </p:nvPr>
        </p:nvSpPr>
        <p:spPr/>
        <p:txBody>
          <a:bodyPr/>
          <a:lstStyle/>
          <a:p>
            <a:r>
              <a:rPr lang="en-GB" dirty="0">
                <a:solidFill>
                  <a:schemeClr val="bg1"/>
                </a:solidFill>
              </a:rPr>
              <a:t>How do we visually transform the space?</a:t>
            </a:r>
          </a:p>
        </p:txBody>
      </p:sp>
      <p:pic>
        <p:nvPicPr>
          <p:cNvPr id="4" name="Content Placeholder 3" descr="This photograph shows the art on the walls and design for the SWYPFT dining room and Ward reception.">
            <a:extLst>
              <a:ext uri="{FF2B5EF4-FFF2-40B4-BE49-F238E27FC236}">
                <a16:creationId xmlns:a16="http://schemas.microsoft.com/office/drawing/2014/main" id="{9E0C3950-3A3D-457E-B031-7E61308C369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4804" y="1792968"/>
            <a:ext cx="5374238" cy="3584575"/>
          </a:xfrm>
          <a:prstGeom prst="rect">
            <a:avLst/>
          </a:prstGeom>
        </p:spPr>
      </p:pic>
      <p:pic>
        <p:nvPicPr>
          <p:cNvPr id="5" name="Picture 4" descr="The art work on the walls at SWYPFT.">
            <a:extLst>
              <a:ext uri="{FF2B5EF4-FFF2-40B4-BE49-F238E27FC236}">
                <a16:creationId xmlns:a16="http://schemas.microsoft.com/office/drawing/2014/main" id="{E47BBDC5-CE67-4964-B7E9-73E7354E635C}"/>
              </a:ext>
            </a:extLst>
          </p:cNvPr>
          <p:cNvPicPr>
            <a:picLocks noChangeAspect="1"/>
          </p:cNvPicPr>
          <p:nvPr/>
        </p:nvPicPr>
        <p:blipFill>
          <a:blip r:embed="rId3"/>
          <a:stretch>
            <a:fillRect/>
          </a:stretch>
        </p:blipFill>
        <p:spPr>
          <a:xfrm>
            <a:off x="6096000" y="1792968"/>
            <a:ext cx="5425303" cy="3584575"/>
          </a:xfrm>
          <a:prstGeom prst="rect">
            <a:avLst/>
          </a:prstGeom>
        </p:spPr>
      </p:pic>
    </p:spTree>
    <p:extLst>
      <p:ext uri="{BB962C8B-B14F-4D97-AF65-F5344CB8AC3E}">
        <p14:creationId xmlns:p14="http://schemas.microsoft.com/office/powerpoint/2010/main" val="255090500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6CFF-28A4-4BBE-9830-61B43666AD96}"/>
              </a:ext>
            </a:extLst>
          </p:cNvPr>
          <p:cNvSpPr>
            <a:spLocks noGrp="1"/>
          </p:cNvSpPr>
          <p:nvPr>
            <p:ph type="title"/>
          </p:nvPr>
        </p:nvSpPr>
        <p:spPr>
          <a:xfrm>
            <a:off x="838200" y="-628649"/>
            <a:ext cx="10515600" cy="628649"/>
          </a:xfrm>
        </p:spPr>
        <p:txBody>
          <a:bodyPr>
            <a:normAutofit fontScale="90000"/>
          </a:bodyPr>
          <a:lstStyle/>
          <a:p>
            <a:r>
              <a:rPr lang="en-GB" dirty="0"/>
              <a:t>Sunflowers</a:t>
            </a:r>
          </a:p>
        </p:txBody>
      </p:sp>
      <p:pic>
        <p:nvPicPr>
          <p:cNvPr id="4" name="Content Placeholder 3" descr="The photograph is a man stood next to a wall on Sunflowers that are nearly double his height. The man is smiling at the sunflowers.">
            <a:extLst>
              <a:ext uri="{FF2B5EF4-FFF2-40B4-BE49-F238E27FC236}">
                <a16:creationId xmlns:a16="http://schemas.microsoft.com/office/drawing/2014/main" id="{8DED2286-7D35-42F4-87F3-C0BE42ECEC2E}"/>
              </a:ext>
            </a:extLst>
          </p:cNvPr>
          <p:cNvPicPr>
            <a:picLocks noGrp="1" noChangeAspect="1"/>
          </p:cNvPicPr>
          <p:nvPr>
            <p:ph idx="1"/>
          </p:nvPr>
        </p:nvPicPr>
        <p:blipFill>
          <a:blip r:embed="rId2"/>
          <a:stretch>
            <a:fillRect/>
          </a:stretch>
        </p:blipFill>
        <p:spPr>
          <a:xfrm>
            <a:off x="697422" y="0"/>
            <a:ext cx="10542829" cy="6952321"/>
          </a:xfrm>
          <a:prstGeom prst="rect">
            <a:avLst/>
          </a:prstGeom>
        </p:spPr>
      </p:pic>
    </p:spTree>
    <p:extLst>
      <p:ext uri="{BB962C8B-B14F-4D97-AF65-F5344CB8AC3E}">
        <p14:creationId xmlns:p14="http://schemas.microsoft.com/office/powerpoint/2010/main" val="415337678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4296-852D-428E-932A-7D407B319E12}"/>
              </a:ext>
            </a:extLst>
          </p:cNvPr>
          <p:cNvSpPr>
            <a:spLocks noGrp="1"/>
          </p:cNvSpPr>
          <p:nvPr>
            <p:ph type="title"/>
          </p:nvPr>
        </p:nvSpPr>
        <p:spPr>
          <a:xfrm>
            <a:off x="9002486" y="365125"/>
            <a:ext cx="2950028" cy="6100989"/>
          </a:xfrm>
        </p:spPr>
        <p:txBody>
          <a:bodyPr/>
          <a:lstStyle/>
          <a:p>
            <a:r>
              <a:rPr lang="en-GB" dirty="0">
                <a:solidFill>
                  <a:schemeClr val="bg1"/>
                </a:solidFill>
              </a:rPr>
              <a:t>resonant meaningful local landscapes</a:t>
            </a:r>
          </a:p>
        </p:txBody>
      </p:sp>
      <p:pic>
        <p:nvPicPr>
          <p:cNvPr id="4" name="Content Placeholder 3" descr="This is a photograph of someone stood taking a photograph themselves with an amazing view from the top of a mountain looking down over a moor towards a lake. There are glimpses of blue sky through the clouds that seem quite close due to the height of the mountain.">
            <a:extLst>
              <a:ext uri="{FF2B5EF4-FFF2-40B4-BE49-F238E27FC236}">
                <a16:creationId xmlns:a16="http://schemas.microsoft.com/office/drawing/2014/main" id="{5707296D-1546-4805-8124-7EA605386E2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52600" y="0"/>
            <a:ext cx="8686800" cy="6858000"/>
          </a:xfrm>
          <a:prstGeom prst="rect">
            <a:avLst/>
          </a:prstGeom>
        </p:spPr>
      </p:pic>
    </p:spTree>
    <p:extLst>
      <p:ext uri="{BB962C8B-B14F-4D97-AF65-F5344CB8AC3E}">
        <p14:creationId xmlns:p14="http://schemas.microsoft.com/office/powerpoint/2010/main" val="18327522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3" descr="A black and white photograph of people power, a gathering of people with Barnsley Town Hall in the backgroun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43975" y="487750"/>
            <a:ext cx="8348025" cy="5701749"/>
          </a:xfrm>
          <a:prstGeom prst="rect">
            <a:avLst/>
          </a:prstGeom>
          <a:noFill/>
          <a:ln>
            <a:noFill/>
          </a:ln>
        </p:spPr>
      </p:pic>
      <p:sp>
        <p:nvSpPr>
          <p:cNvPr id="173" name="Google Shape;173;p13"/>
          <p:cNvSpPr txBox="1">
            <a:spLocks noGrp="1"/>
          </p:cNvSpPr>
          <p:nvPr>
            <p:ph type="title"/>
          </p:nvPr>
        </p:nvSpPr>
        <p:spPr>
          <a:xfrm>
            <a:off x="126800" y="487750"/>
            <a:ext cx="3717300" cy="5805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6400" b="1">
                <a:solidFill>
                  <a:schemeClr val="accent2"/>
                </a:solidFill>
              </a:rPr>
              <a:t>Creative Recovery</a:t>
            </a:r>
            <a:r>
              <a:rPr lang="en-GB" sz="4600" b="1">
                <a:solidFill>
                  <a:schemeClr val="accent2"/>
                </a:solidFill>
              </a:rPr>
              <a:t>:</a:t>
            </a:r>
            <a:r>
              <a:rPr lang="en-GB" b="1">
                <a:solidFill>
                  <a:schemeClr val="accent2"/>
                </a:solidFill>
              </a:rPr>
              <a:t> </a:t>
            </a:r>
            <a:endParaRPr b="1">
              <a:solidFill>
                <a:schemeClr val="accent2"/>
              </a:solidFill>
            </a:endParaRPr>
          </a:p>
          <a:p>
            <a:pPr marL="0" lvl="0" indent="0" algn="l" rtl="0">
              <a:lnSpc>
                <a:spcPct val="90000"/>
              </a:lnSpc>
              <a:spcBef>
                <a:spcPts val="0"/>
              </a:spcBef>
              <a:spcAft>
                <a:spcPts val="0"/>
              </a:spcAft>
              <a:buClr>
                <a:schemeClr val="dk1"/>
              </a:buClr>
              <a:buSzPts val="4400"/>
              <a:buFont typeface="Calibri"/>
              <a:buNone/>
            </a:pPr>
            <a:endParaRPr b="1">
              <a:solidFill>
                <a:schemeClr val="accent2"/>
              </a:solidFill>
            </a:endParaRPr>
          </a:p>
          <a:p>
            <a:pPr marL="0" lvl="0" indent="0" algn="l" rtl="0">
              <a:lnSpc>
                <a:spcPct val="90000"/>
              </a:lnSpc>
              <a:spcBef>
                <a:spcPts val="0"/>
              </a:spcBef>
              <a:spcAft>
                <a:spcPts val="0"/>
              </a:spcAft>
              <a:buClr>
                <a:schemeClr val="dk1"/>
              </a:buClr>
              <a:buSzPts val="4400"/>
              <a:buFont typeface="Calibri"/>
              <a:buNone/>
            </a:pPr>
            <a:r>
              <a:rPr lang="en-GB" sz="4000" b="1"/>
              <a:t>People Power and Co-creating Pathways</a:t>
            </a:r>
            <a:endParaRPr sz="40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Flowchart: Document 15">
            <a:extLst>
              <a:ext uri="{C183D7F6-B498-43B3-948B-1728B52AA6E4}">
                <adec:decorative xmlns:adec="http://schemas.microsoft.com/office/drawing/2017/decorative" val="1"/>
              </a:ext>
            </a:extLst>
          </p:cNvPr>
          <p:cNvSpPr/>
          <p:nvPr/>
        </p:nvSpPr>
        <p:spPr>
          <a:xfrm>
            <a:off x="638175" y="0"/>
            <a:ext cx="3248026" cy="3357086"/>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795E59"/>
          </a:solidFill>
          <a:ln w="12700">
            <a:miter lim="400000"/>
          </a:ln>
        </p:spPr>
        <p:txBody>
          <a:bodyPr lIns="45719" rIns="45719" anchor="ctr"/>
          <a:lstStyle/>
          <a:p>
            <a:pPr algn="ctr">
              <a:defRPr>
                <a:solidFill>
                  <a:srgbClr val="FFFFFF"/>
                </a:solidFill>
              </a:defRPr>
            </a:pPr>
            <a:endParaRPr dirty="0"/>
          </a:p>
        </p:txBody>
      </p:sp>
      <p:sp>
        <p:nvSpPr>
          <p:cNvPr id="131" name="Title 6"/>
          <p:cNvSpPr txBox="1">
            <a:spLocks noGrp="1"/>
          </p:cNvSpPr>
          <p:nvPr>
            <p:ph type="title"/>
          </p:nvPr>
        </p:nvSpPr>
        <p:spPr>
          <a:xfrm>
            <a:off x="838199" y="171162"/>
            <a:ext cx="2840184" cy="2371148"/>
          </a:xfrm>
          <a:prstGeom prst="rect">
            <a:avLst/>
          </a:prstGeom>
        </p:spPr>
        <p:txBody>
          <a:bodyPr anchor="ctr"/>
          <a:lstStyle>
            <a:lvl1pPr>
              <a:defRPr>
                <a:solidFill>
                  <a:srgbClr val="FFFFFF"/>
                </a:solidFill>
              </a:defRPr>
            </a:lvl1pPr>
          </a:lstStyle>
          <a:p>
            <a:r>
              <a:rPr dirty="0"/>
              <a:t>APPG Report 2017</a:t>
            </a:r>
          </a:p>
        </p:txBody>
      </p:sp>
      <p:pic>
        <p:nvPicPr>
          <p:cNvPr id="132" name="Picture 2" descr="Picture 2"/>
          <p:cNvPicPr>
            <a:picLocks noChangeAspect="1"/>
          </p:cNvPicPr>
          <p:nvPr/>
        </p:nvPicPr>
        <p:blipFill>
          <a:blip r:embed="rId2"/>
          <a:stretch>
            <a:fillRect/>
          </a:stretch>
        </p:blipFill>
        <p:spPr>
          <a:xfrm>
            <a:off x="5908195" y="640080"/>
            <a:ext cx="3947013" cy="5578817"/>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Title 1">
            <a:extLst>
              <a:ext uri="{FF2B5EF4-FFF2-40B4-BE49-F238E27FC236}">
                <a16:creationId xmlns:a16="http://schemas.microsoft.com/office/drawing/2014/main" id="{A60A6B8D-6058-4DF5-9CCC-0146D25093B5}"/>
              </a:ext>
            </a:extLst>
          </p:cNvPr>
          <p:cNvSpPr>
            <a:spLocks noGrp="1"/>
          </p:cNvSpPr>
          <p:nvPr>
            <p:ph type="title"/>
          </p:nvPr>
        </p:nvSpPr>
        <p:spPr>
          <a:xfrm>
            <a:off x="1524000" y="-1276350"/>
            <a:ext cx="9144000" cy="876300"/>
          </a:xfrm>
        </p:spPr>
        <p:txBody>
          <a:bodyPr lIns="45719" rIns="45719" anchor="b">
            <a:normAutofit fontScale="90000"/>
          </a:bodyPr>
          <a:lstStyle/>
          <a:p>
            <a:r>
              <a:rPr lang="en-GB" dirty="0"/>
              <a:t>Creative Recovery</a:t>
            </a:r>
          </a:p>
        </p:txBody>
      </p:sp>
      <p:pic>
        <p:nvPicPr>
          <p:cNvPr id="179" name="Google Shape;179;g127b67b0803_1_1" descr="A photograph of 2 sausage rolls with the pastry wording creative recovery on them."/>
          <p:cNvPicPr preferRelativeResize="0"/>
          <p:nvPr/>
        </p:nvPicPr>
        <p:blipFill>
          <a:blip r:embed="rId3">
            <a:alphaModFix/>
          </a:blip>
          <a:stretch>
            <a:fillRect/>
          </a:stretch>
        </p:blipFill>
        <p:spPr>
          <a:xfrm>
            <a:off x="1419013" y="0"/>
            <a:ext cx="9353981" cy="6858000"/>
          </a:xfrm>
          <a:prstGeom prst="rect">
            <a:avLst/>
          </a:prstGeom>
          <a:noFill/>
          <a:ln>
            <a:noFill/>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28e955a690_0_3"/>
          <p:cNvSpPr txBox="1">
            <a:spLocks noGrp="1"/>
          </p:cNvSpPr>
          <p:nvPr>
            <p:ph type="title"/>
          </p:nvPr>
        </p:nvSpPr>
        <p:spPr>
          <a:xfrm>
            <a:off x="365625" y="453800"/>
            <a:ext cx="5282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b="1">
                <a:solidFill>
                  <a:schemeClr val="accent2"/>
                </a:solidFill>
              </a:rPr>
              <a:t>We are…</a:t>
            </a:r>
            <a:endParaRPr b="1">
              <a:solidFill>
                <a:schemeClr val="accent2"/>
              </a:solidFill>
            </a:endParaRPr>
          </a:p>
        </p:txBody>
      </p:sp>
      <p:sp>
        <p:nvSpPr>
          <p:cNvPr id="186" name="Google Shape;186;g128e955a690_0_3"/>
          <p:cNvSpPr txBox="1">
            <a:spLocks noGrp="1"/>
          </p:cNvSpPr>
          <p:nvPr>
            <p:ph type="body" idx="1"/>
          </p:nvPr>
        </p:nvSpPr>
        <p:spPr>
          <a:xfrm>
            <a:off x="365625" y="1779500"/>
            <a:ext cx="4533000" cy="4351200"/>
          </a:xfrm>
          <a:prstGeom prst="rect">
            <a:avLst/>
          </a:prstGeom>
        </p:spPr>
        <p:txBody>
          <a:bodyPr spcFirstLastPara="1" wrap="square" lIns="91425" tIns="45700" rIns="91425" bIns="45700" anchor="t" anchorCtr="0">
            <a:normAutofit/>
          </a:bodyPr>
          <a:lstStyle/>
          <a:p>
            <a:pPr marL="457200" lvl="0" indent="-438150" algn="l" rtl="0">
              <a:spcBef>
                <a:spcPts val="1000"/>
              </a:spcBef>
              <a:spcAft>
                <a:spcPts val="0"/>
              </a:spcAft>
              <a:buSzPts val="3300"/>
              <a:buChar char="•"/>
            </a:pPr>
            <a:r>
              <a:rPr lang="en-GB" sz="3300"/>
              <a:t>People-led</a:t>
            </a:r>
            <a:endParaRPr sz="3300"/>
          </a:p>
          <a:p>
            <a:pPr marL="914400" lvl="0" indent="0" algn="l" rtl="0">
              <a:spcBef>
                <a:spcPts val="1000"/>
              </a:spcBef>
              <a:spcAft>
                <a:spcPts val="0"/>
              </a:spcAft>
              <a:buNone/>
            </a:pPr>
            <a:endParaRPr sz="3300"/>
          </a:p>
          <a:p>
            <a:pPr marL="457200" lvl="0" indent="-438150" algn="l" rtl="0">
              <a:spcBef>
                <a:spcPts val="1000"/>
              </a:spcBef>
              <a:spcAft>
                <a:spcPts val="0"/>
              </a:spcAft>
              <a:buSzPts val="3300"/>
              <a:buChar char="•"/>
            </a:pPr>
            <a:r>
              <a:rPr lang="en-GB" sz="3300"/>
              <a:t>Creative</a:t>
            </a:r>
            <a:endParaRPr sz="3300"/>
          </a:p>
          <a:p>
            <a:pPr marL="914400" lvl="0" indent="0" algn="l" rtl="0">
              <a:spcBef>
                <a:spcPts val="1000"/>
              </a:spcBef>
              <a:spcAft>
                <a:spcPts val="0"/>
              </a:spcAft>
              <a:buNone/>
            </a:pPr>
            <a:endParaRPr sz="3300"/>
          </a:p>
          <a:p>
            <a:pPr marL="457200" lvl="0" indent="-438150" algn="l" rtl="0">
              <a:spcBef>
                <a:spcPts val="1000"/>
              </a:spcBef>
              <a:spcAft>
                <a:spcPts val="0"/>
              </a:spcAft>
              <a:buSzPts val="3300"/>
              <a:buChar char="•"/>
            </a:pPr>
            <a:r>
              <a:rPr lang="en-GB" sz="3300"/>
              <a:t>Collaborators</a:t>
            </a:r>
            <a:endParaRPr sz="3300"/>
          </a:p>
        </p:txBody>
      </p:sp>
      <p:pic>
        <p:nvPicPr>
          <p:cNvPr id="187" name="Google Shape;187;g128e955a690_0_3" descr="A photograph of artists painting a lovely bright striped eye with many bright yellow flowers on a wall of a buildi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23332" y="138325"/>
            <a:ext cx="8799171" cy="67196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28e955a690_0_9"/>
          <p:cNvSpPr txBox="1">
            <a:spLocks noGrp="1"/>
          </p:cNvSpPr>
          <p:nvPr>
            <p:ph type="title"/>
          </p:nvPr>
        </p:nvSpPr>
        <p:spPr>
          <a:xfrm>
            <a:off x="6846475" y="653275"/>
            <a:ext cx="3550800" cy="1306200"/>
          </a:xfrm>
          <a:prstGeom prst="rect">
            <a:avLst/>
          </a:prstGeom>
        </p:spPr>
        <p:txBody>
          <a:bodyPr spcFirstLastPara="1" wrap="square" lIns="91425" tIns="45700" rIns="91425" bIns="45700" anchor="ctr" anchorCtr="0">
            <a:normAutofit/>
          </a:bodyPr>
          <a:lstStyle/>
          <a:p>
            <a:pPr marL="457200" lvl="0" indent="0" algn="l" rtl="0">
              <a:spcBef>
                <a:spcPts val="0"/>
              </a:spcBef>
              <a:spcAft>
                <a:spcPts val="0"/>
              </a:spcAft>
              <a:buNone/>
            </a:pPr>
            <a:r>
              <a:rPr lang="en-GB" b="1" dirty="0">
                <a:solidFill>
                  <a:schemeClr val="accent2"/>
                </a:solidFill>
              </a:rPr>
              <a:t>Our Core </a:t>
            </a:r>
            <a:endParaRPr b="1" dirty="0">
              <a:solidFill>
                <a:schemeClr val="accent2"/>
              </a:solidFill>
            </a:endParaRPr>
          </a:p>
        </p:txBody>
      </p:sp>
      <p:sp>
        <p:nvSpPr>
          <p:cNvPr id="194" name="Google Shape;194;g128e955a690_0_9"/>
          <p:cNvSpPr txBox="1">
            <a:spLocks noGrp="1"/>
          </p:cNvSpPr>
          <p:nvPr>
            <p:ph type="body" idx="1"/>
          </p:nvPr>
        </p:nvSpPr>
        <p:spPr>
          <a:xfrm>
            <a:off x="6846475" y="1526800"/>
            <a:ext cx="5283900" cy="450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410" b="1" dirty="0"/>
          </a:p>
          <a:p>
            <a:pPr marL="457200" lvl="0" indent="-356286" algn="l" rtl="0">
              <a:spcBef>
                <a:spcPts val="1000"/>
              </a:spcBef>
              <a:spcAft>
                <a:spcPts val="0"/>
              </a:spcAft>
              <a:buSzPts val="2011"/>
              <a:buChar char="•"/>
            </a:pPr>
            <a:r>
              <a:rPr lang="en-GB" sz="2210" b="1" dirty="0"/>
              <a:t>MON &amp; TUES: </a:t>
            </a:r>
            <a:r>
              <a:rPr lang="en-GB" sz="2200" dirty="0">
                <a:latin typeface="Arial"/>
                <a:ea typeface="Arial"/>
                <a:cs typeface="Arial"/>
                <a:sym typeface="Arial"/>
              </a:rPr>
              <a:t>‘</a:t>
            </a:r>
            <a:r>
              <a:rPr lang="en-GB" sz="2200" dirty="0"/>
              <a:t>Open Studio Days’ at Temperance House</a:t>
            </a:r>
            <a:endParaRPr sz="2200" b="1" dirty="0"/>
          </a:p>
          <a:p>
            <a:pPr marL="457200" lvl="0" indent="-343586" algn="l" rtl="0">
              <a:spcBef>
                <a:spcPts val="0"/>
              </a:spcBef>
              <a:spcAft>
                <a:spcPts val="0"/>
              </a:spcAft>
              <a:buSzPts val="1811"/>
              <a:buChar char="•"/>
            </a:pPr>
            <a:r>
              <a:rPr lang="en-GB" sz="2210" b="1" dirty="0"/>
              <a:t>WED:</a:t>
            </a:r>
            <a:r>
              <a:rPr lang="en-GB" sz="2210" dirty="0"/>
              <a:t> Reading Together (in partnership with Barnsley Libraries)  </a:t>
            </a:r>
          </a:p>
          <a:p>
            <a:pPr marL="457200" lvl="0" indent="-343586" algn="l" rtl="0">
              <a:spcBef>
                <a:spcPts val="0"/>
              </a:spcBef>
              <a:spcAft>
                <a:spcPts val="0"/>
              </a:spcAft>
              <a:buSzPts val="1811"/>
              <a:buChar char="•"/>
            </a:pPr>
            <a:r>
              <a:rPr lang="en-GB" sz="2210" b="1" dirty="0"/>
              <a:t>WED (eve): The Live Arts Cafe</a:t>
            </a:r>
            <a:endParaRPr sz="2210" b="1" dirty="0"/>
          </a:p>
          <a:p>
            <a:pPr marL="457200" lvl="0" indent="-343586" algn="l" rtl="0">
              <a:spcBef>
                <a:spcPts val="0"/>
              </a:spcBef>
              <a:spcAft>
                <a:spcPts val="0"/>
              </a:spcAft>
              <a:buSzPts val="1811"/>
              <a:buChar char="•"/>
            </a:pPr>
            <a:r>
              <a:rPr lang="en-GB" sz="2210" b="1" dirty="0"/>
              <a:t>THURS:</a:t>
            </a:r>
            <a:r>
              <a:rPr lang="en-GB" sz="2210" dirty="0"/>
              <a:t> UPLIFT Choir @ St Paul’s</a:t>
            </a:r>
            <a:endParaRPr sz="2210" dirty="0"/>
          </a:p>
          <a:p>
            <a:pPr marL="457200" lvl="0" indent="-343586" algn="l" rtl="0">
              <a:spcBef>
                <a:spcPts val="0"/>
              </a:spcBef>
              <a:spcAft>
                <a:spcPts val="0"/>
              </a:spcAft>
              <a:buSzPts val="1811"/>
              <a:buChar char="•"/>
            </a:pPr>
            <a:r>
              <a:rPr lang="en-GB" sz="2210" b="1" dirty="0"/>
              <a:t>FRI:</a:t>
            </a:r>
            <a:r>
              <a:rPr lang="en-GB" sz="2210" dirty="0"/>
              <a:t> Walking/ Allotment Groups</a:t>
            </a:r>
            <a:endParaRPr sz="1620" dirty="0"/>
          </a:p>
          <a:p>
            <a:pPr marL="457200" lvl="0" indent="0" algn="l" rtl="0">
              <a:spcBef>
                <a:spcPts val="1000"/>
              </a:spcBef>
              <a:spcAft>
                <a:spcPts val="0"/>
              </a:spcAft>
              <a:buNone/>
            </a:pPr>
            <a:r>
              <a:rPr lang="en-GB" sz="1820" b="1" dirty="0"/>
              <a:t>Acute mental health and criminal justice settings work partnership with SWYFT and Creative Minds:</a:t>
            </a:r>
            <a:endParaRPr sz="1820" b="1" dirty="0"/>
          </a:p>
          <a:p>
            <a:pPr marL="457200" lvl="0" indent="-331470" algn="l" rtl="0">
              <a:spcBef>
                <a:spcPts val="1000"/>
              </a:spcBef>
              <a:spcAft>
                <a:spcPts val="0"/>
              </a:spcAft>
              <a:buSzPts val="1620"/>
              <a:buChar char="•"/>
            </a:pPr>
            <a:r>
              <a:rPr lang="en-GB" sz="1620" b="1" dirty="0"/>
              <a:t>MON: </a:t>
            </a:r>
            <a:r>
              <a:rPr lang="en-GB" sz="1620" dirty="0"/>
              <a:t>Criminal Justice settings- Wetherby HMP/YOI </a:t>
            </a:r>
            <a:endParaRPr sz="1620" dirty="0"/>
          </a:p>
          <a:p>
            <a:pPr marL="457200" lvl="0" indent="-331470" algn="l" rtl="0">
              <a:spcBef>
                <a:spcPts val="0"/>
              </a:spcBef>
              <a:spcAft>
                <a:spcPts val="0"/>
              </a:spcAft>
              <a:buSzPts val="1620"/>
              <a:buChar char="•"/>
            </a:pPr>
            <a:r>
              <a:rPr lang="en-GB" sz="1620" b="1" dirty="0"/>
              <a:t>WED: </a:t>
            </a:r>
            <a:r>
              <a:rPr lang="en-GB" sz="1620" dirty="0"/>
              <a:t> </a:t>
            </a:r>
            <a:r>
              <a:rPr lang="en-GB" sz="1620" dirty="0" err="1"/>
              <a:t>Kendray</a:t>
            </a:r>
            <a:r>
              <a:rPr lang="en-GB" sz="1620" dirty="0"/>
              <a:t> Hospital </a:t>
            </a:r>
            <a:endParaRPr sz="1620" dirty="0"/>
          </a:p>
          <a:p>
            <a:pPr marL="0" lvl="0" indent="0" algn="l" rtl="0">
              <a:spcBef>
                <a:spcPts val="1000"/>
              </a:spcBef>
              <a:spcAft>
                <a:spcPts val="0"/>
              </a:spcAft>
              <a:buSzPts val="440"/>
              <a:buNone/>
            </a:pPr>
            <a:endParaRPr sz="1620" dirty="0"/>
          </a:p>
          <a:p>
            <a:pPr marL="0" lvl="0" indent="0" algn="l" rtl="0">
              <a:spcBef>
                <a:spcPts val="1000"/>
              </a:spcBef>
              <a:spcAft>
                <a:spcPts val="0"/>
              </a:spcAft>
              <a:buSzPts val="440"/>
              <a:buNone/>
            </a:pPr>
            <a:endParaRPr sz="1620" dirty="0"/>
          </a:p>
          <a:p>
            <a:pPr marL="0" lvl="0" indent="0" algn="l" rtl="0">
              <a:spcBef>
                <a:spcPts val="1000"/>
              </a:spcBef>
              <a:spcAft>
                <a:spcPts val="0"/>
              </a:spcAft>
              <a:buSzPts val="440"/>
              <a:buNone/>
            </a:pPr>
            <a:endParaRPr sz="1620" dirty="0"/>
          </a:p>
          <a:p>
            <a:pPr marL="0" lvl="0" indent="0" algn="l" rtl="0">
              <a:spcBef>
                <a:spcPts val="1000"/>
              </a:spcBef>
              <a:spcAft>
                <a:spcPts val="0"/>
              </a:spcAft>
              <a:buSzPts val="440"/>
              <a:buNone/>
            </a:pPr>
            <a:endParaRPr sz="1620" dirty="0"/>
          </a:p>
          <a:p>
            <a:pPr marL="0" lvl="0" indent="0" algn="l" rtl="0">
              <a:spcBef>
                <a:spcPts val="1000"/>
              </a:spcBef>
              <a:spcAft>
                <a:spcPts val="0"/>
              </a:spcAft>
              <a:buSzPts val="440"/>
              <a:buNone/>
            </a:pPr>
            <a:endParaRPr sz="1120" dirty="0"/>
          </a:p>
        </p:txBody>
      </p:sp>
      <p:pic>
        <p:nvPicPr>
          <p:cNvPr id="3" name="Picture 2" descr="A photograph of an artwork showing safe home and love birds.">
            <a:extLst>
              <a:ext uri="{FF2B5EF4-FFF2-40B4-BE49-F238E27FC236}">
                <a16:creationId xmlns:a16="http://schemas.microsoft.com/office/drawing/2014/main" id="{82592E98-675A-AF7D-B288-9F5675610E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002" y="1713054"/>
            <a:ext cx="6032027" cy="402336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F983B663-4B40-4A5B-B7CC-282D22450FB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GB" dirty="0"/>
              <a:t>Allotment group.</a:t>
            </a:r>
          </a:p>
        </p:txBody>
      </p:sp>
      <p:pic>
        <p:nvPicPr>
          <p:cNvPr id="201" name="Google Shape;201;g128e955a690_0_22" descr="A photograph of people working and helping in a community garden."/>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70188" y="0"/>
            <a:ext cx="9821814" cy="6858001"/>
          </a:xfrm>
          <a:prstGeom prst="rect">
            <a:avLst/>
          </a:prstGeom>
          <a:noFill/>
          <a:ln>
            <a:noFill/>
          </a:ln>
        </p:spPr>
      </p:pic>
      <p:pic>
        <p:nvPicPr>
          <p:cNvPr id="202" name="Google Shape;202;g128e955a690_0_22" descr="A quote from someone who has used Creative Recovery to help their mental health."/>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1700"/>
            <a:ext cx="4649250" cy="3411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5"/>
          <p:cNvSpPr txBox="1">
            <a:spLocks noGrp="1"/>
          </p:cNvSpPr>
          <p:nvPr>
            <p:ph type="title"/>
          </p:nvPr>
        </p:nvSpPr>
        <p:spPr>
          <a:xfrm>
            <a:off x="838200" y="365125"/>
            <a:ext cx="6423300" cy="2262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b="1">
                <a:solidFill>
                  <a:schemeClr val="accent2"/>
                </a:solidFill>
              </a:rPr>
              <a:t>Social Return on </a:t>
            </a:r>
            <a:endParaRPr b="1">
              <a:solidFill>
                <a:schemeClr val="accent2"/>
              </a:solidFill>
            </a:endParaRPr>
          </a:p>
          <a:p>
            <a:pPr marL="0" lvl="0" indent="0" algn="l" rtl="0">
              <a:lnSpc>
                <a:spcPct val="90000"/>
              </a:lnSpc>
              <a:spcBef>
                <a:spcPts val="0"/>
              </a:spcBef>
              <a:spcAft>
                <a:spcPts val="0"/>
              </a:spcAft>
              <a:buClr>
                <a:schemeClr val="dk1"/>
              </a:buClr>
              <a:buSzPct val="100000"/>
              <a:buFont typeface="Calibri"/>
              <a:buNone/>
            </a:pPr>
            <a:r>
              <a:rPr lang="en-GB" b="1">
                <a:solidFill>
                  <a:schemeClr val="accent2"/>
                </a:solidFill>
              </a:rPr>
              <a:t>Investment:  </a:t>
            </a:r>
            <a:br>
              <a:rPr lang="en-GB" b="1">
                <a:solidFill>
                  <a:schemeClr val="accent2"/>
                </a:solidFill>
              </a:rPr>
            </a:br>
            <a:r>
              <a:rPr lang="en-GB" b="1">
                <a:solidFill>
                  <a:schemeClr val="accent2"/>
                </a:solidFill>
              </a:rPr>
              <a:t>ARTS on Referral Programme</a:t>
            </a:r>
            <a:endParaRPr b="1">
              <a:solidFill>
                <a:schemeClr val="accent2"/>
              </a:solidFill>
            </a:endParaRPr>
          </a:p>
        </p:txBody>
      </p:sp>
      <p:sp>
        <p:nvSpPr>
          <p:cNvPr id="208" name="Google Shape;208;p15"/>
          <p:cNvSpPr txBox="1">
            <a:spLocks noGrp="1"/>
          </p:cNvSpPr>
          <p:nvPr>
            <p:ph type="body" idx="1"/>
          </p:nvPr>
        </p:nvSpPr>
        <p:spPr>
          <a:xfrm>
            <a:off x="838200" y="2270625"/>
            <a:ext cx="6330900" cy="3906300"/>
          </a:xfrm>
          <a:prstGeom prst="rect">
            <a:avLst/>
          </a:prstGeom>
          <a:noFill/>
          <a:ln>
            <a:noFill/>
          </a:ln>
        </p:spPr>
        <p:txBody>
          <a:bodyPr spcFirstLastPara="1" wrap="square" lIns="91425" tIns="45700" rIns="91425" bIns="45700" anchor="t" anchorCtr="0">
            <a:normAutofit fontScale="62500" lnSpcReduction="20000"/>
          </a:bodyPr>
          <a:lstStyle/>
          <a:p>
            <a:pPr marL="228600" lvl="0" indent="-117475" algn="l" rtl="0">
              <a:lnSpc>
                <a:spcPct val="90000"/>
              </a:lnSpc>
              <a:spcBef>
                <a:spcPts val="0"/>
              </a:spcBef>
              <a:spcAft>
                <a:spcPts val="0"/>
              </a:spcAft>
              <a:buClr>
                <a:schemeClr val="dk1"/>
              </a:buClr>
              <a:buSzPct val="100000"/>
              <a:buNone/>
            </a:pP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GB" sz="3889" b="1"/>
              <a:t>Key Outcomes:</a:t>
            </a:r>
            <a:endParaRPr sz="3889" b="1"/>
          </a:p>
          <a:p>
            <a:pPr marL="228600" lvl="0" indent="0" algn="l" rtl="0">
              <a:lnSpc>
                <a:spcPct val="90000"/>
              </a:lnSpc>
              <a:spcBef>
                <a:spcPts val="1000"/>
              </a:spcBef>
              <a:spcAft>
                <a:spcPts val="0"/>
              </a:spcAft>
              <a:buNone/>
            </a:pPr>
            <a:endParaRPr sz="3889" b="1"/>
          </a:p>
          <a:p>
            <a:pPr marL="685800" lvl="1" indent="-250654" algn="l" rtl="0">
              <a:lnSpc>
                <a:spcPct val="90000"/>
              </a:lnSpc>
              <a:spcBef>
                <a:spcPts val="500"/>
              </a:spcBef>
              <a:spcAft>
                <a:spcPts val="0"/>
              </a:spcAft>
              <a:buClr>
                <a:schemeClr val="dk1"/>
              </a:buClr>
              <a:buSzPct val="100000"/>
              <a:buChar char="•"/>
            </a:pPr>
            <a:r>
              <a:rPr lang="en-GB" sz="3889" i="1"/>
              <a:t>83% of participants reported increased psychological resilience alongside improved social connectedness, general mental wellbeing, motivation and coping skills</a:t>
            </a:r>
            <a:endParaRPr sz="3889"/>
          </a:p>
          <a:p>
            <a:pPr marL="685800" lvl="1" indent="-250654" algn="l" rtl="0">
              <a:lnSpc>
                <a:spcPct val="90000"/>
              </a:lnSpc>
              <a:spcBef>
                <a:spcPts val="500"/>
              </a:spcBef>
              <a:spcAft>
                <a:spcPts val="0"/>
              </a:spcAft>
              <a:buClr>
                <a:schemeClr val="dk1"/>
              </a:buClr>
              <a:buSzPct val="100000"/>
              <a:buChar char="•"/>
            </a:pPr>
            <a:r>
              <a:rPr lang="en-GB" sz="3889" i="1"/>
              <a:t>Reduced access to acute mental health services, GP visits and medication </a:t>
            </a:r>
            <a:endParaRPr sz="3889"/>
          </a:p>
          <a:p>
            <a:pPr marL="685800" lvl="1" indent="-250654" algn="l" rtl="0">
              <a:lnSpc>
                <a:spcPct val="90000"/>
              </a:lnSpc>
              <a:spcBef>
                <a:spcPts val="500"/>
              </a:spcBef>
              <a:spcAft>
                <a:spcPts val="0"/>
              </a:spcAft>
              <a:buClr>
                <a:schemeClr val="dk1"/>
              </a:buClr>
              <a:buSzPct val="100000"/>
              <a:buChar char="•"/>
            </a:pPr>
            <a:r>
              <a:rPr lang="en-GB" sz="3889" i="1"/>
              <a:t>Improved access to the cultural offer and increased footfall to venues</a:t>
            </a:r>
            <a:endParaRPr sz="3889"/>
          </a:p>
          <a:p>
            <a:pPr marL="457200" lvl="1" indent="0" algn="l" rtl="0">
              <a:lnSpc>
                <a:spcPct val="90000"/>
              </a:lnSpc>
              <a:spcBef>
                <a:spcPts val="500"/>
              </a:spcBef>
              <a:spcAft>
                <a:spcPts val="0"/>
              </a:spcAft>
              <a:buClr>
                <a:schemeClr val="dk1"/>
              </a:buClr>
              <a:buSzPct val="100000"/>
              <a:buNone/>
            </a:pPr>
            <a:endParaRPr i="1"/>
          </a:p>
          <a:p>
            <a:pPr marL="228600" lvl="0" indent="-117475" algn="l" rtl="0">
              <a:lnSpc>
                <a:spcPct val="90000"/>
              </a:lnSpc>
              <a:spcBef>
                <a:spcPts val="1000"/>
              </a:spcBef>
              <a:spcAft>
                <a:spcPts val="0"/>
              </a:spcAft>
              <a:buClr>
                <a:schemeClr val="dk1"/>
              </a:buClr>
              <a:buSzPct val="100000"/>
              <a:buNone/>
            </a:pPr>
            <a:endParaRPr/>
          </a:p>
          <a:p>
            <a:pPr marL="228600" lvl="0" indent="-117475" algn="l" rtl="0">
              <a:lnSpc>
                <a:spcPct val="90000"/>
              </a:lnSpc>
              <a:spcBef>
                <a:spcPts val="1000"/>
              </a:spcBef>
              <a:spcAft>
                <a:spcPts val="0"/>
              </a:spcAft>
              <a:buClr>
                <a:schemeClr val="dk1"/>
              </a:buClr>
              <a:buSzPct val="100000"/>
              <a:buNone/>
            </a:pPr>
            <a:endParaRPr/>
          </a:p>
        </p:txBody>
      </p:sp>
      <p:sp>
        <p:nvSpPr>
          <p:cNvPr id="209" name="Google Shape;209;p15"/>
          <p:cNvSpPr txBox="1"/>
          <p:nvPr/>
        </p:nvSpPr>
        <p:spPr>
          <a:xfrm>
            <a:off x="7007850" y="2420775"/>
            <a:ext cx="4541400" cy="369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endParaRPr/>
          </a:p>
          <a:p>
            <a:pPr marL="0" marR="0" lvl="0" indent="0" algn="ctr" rtl="0">
              <a:lnSpc>
                <a:spcPct val="100000"/>
              </a:lnSpc>
              <a:spcBef>
                <a:spcPts val="0"/>
              </a:spcBef>
              <a:spcAft>
                <a:spcPts val="0"/>
              </a:spcAft>
              <a:buClr>
                <a:schemeClr val="dk1"/>
              </a:buClr>
              <a:buSzPts val="1600"/>
              <a:buFont typeface="Calibri"/>
              <a:buNone/>
            </a:pPr>
            <a:endParaRPr sz="1600" b="0" i="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Calibri"/>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Calibri"/>
              <a:buNone/>
            </a:pPr>
            <a:r>
              <a:rPr lang="en-GB" sz="2000" b="1" i="0" u="none" strike="noStrike" cap="none">
                <a:solidFill>
                  <a:srgbClr val="000000"/>
                </a:solidFill>
                <a:latin typeface="Calibri"/>
                <a:ea typeface="Calibri"/>
                <a:cs typeface="Calibri"/>
                <a:sym typeface="Calibri"/>
              </a:rPr>
              <a:t>Shortlisted for the ‘</a:t>
            </a:r>
            <a:r>
              <a:rPr lang="en-GB" sz="2000" b="1" i="1" u="none" strike="noStrike" cap="none">
                <a:solidFill>
                  <a:srgbClr val="000000"/>
                </a:solidFill>
                <a:latin typeface="Calibri"/>
                <a:ea typeface="Calibri"/>
                <a:cs typeface="Calibri"/>
                <a:sym typeface="Calibri"/>
              </a:rPr>
              <a:t>Most Innovative Mental Health Service</a:t>
            </a:r>
            <a:r>
              <a:rPr lang="en-GB" sz="2000" b="1" i="0" u="none" strike="noStrike" cap="none">
                <a:solidFill>
                  <a:srgbClr val="000000"/>
                </a:solidFill>
                <a:latin typeface="Calibri"/>
                <a:ea typeface="Calibri"/>
                <a:cs typeface="Calibri"/>
                <a:sym typeface="Calibri"/>
              </a:rPr>
              <a:t>’ in The Positive Practice in Mental Health Awards 2013</a:t>
            </a:r>
            <a:endParaRPr sz="1800" b="1"/>
          </a:p>
          <a:p>
            <a:pPr marL="0" marR="0" lvl="0" indent="0" algn="ctr" rtl="0">
              <a:lnSpc>
                <a:spcPct val="100000"/>
              </a:lnSpc>
              <a:spcBef>
                <a:spcPts val="0"/>
              </a:spcBef>
              <a:spcAft>
                <a:spcPts val="0"/>
              </a:spcAft>
              <a:buClr>
                <a:schemeClr val="dk1"/>
              </a:buClr>
              <a:buSzPts val="1600"/>
              <a:buFont typeface="Calibri"/>
              <a:buNone/>
            </a:pPr>
            <a:endParaRPr sz="1600" b="0" i="1" u="none" strike="noStrike" cap="none">
              <a:solidFill>
                <a:srgbClr val="000000"/>
              </a:solidFill>
              <a:latin typeface="Calibri"/>
              <a:ea typeface="Calibri"/>
              <a:cs typeface="Calibri"/>
              <a:sym typeface="Calibri"/>
            </a:endParaRPr>
          </a:p>
        </p:txBody>
      </p:sp>
      <p:sp>
        <p:nvSpPr>
          <p:cNvPr id="210" name="Google Shape;210;p15" descr="A graphic to show that a £1 investment in the Arts on Referral programme delivered £7 in social capital."/>
          <p:cNvSpPr/>
          <p:nvPr/>
        </p:nvSpPr>
        <p:spPr>
          <a:xfrm>
            <a:off x="7342100" y="945125"/>
            <a:ext cx="4011600" cy="33312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txBox="1"/>
          <p:nvPr/>
        </p:nvSpPr>
        <p:spPr>
          <a:xfrm>
            <a:off x="7740050" y="1533275"/>
            <a:ext cx="32157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8000"/>
              <a:buFont typeface="Calibri"/>
              <a:buNone/>
            </a:pPr>
            <a:r>
              <a:rPr lang="en-GB" sz="8000">
                <a:solidFill>
                  <a:schemeClr val="dk1"/>
                </a:solidFill>
                <a:latin typeface="Calibri"/>
                <a:ea typeface="Calibri"/>
                <a:cs typeface="Calibri"/>
                <a:sym typeface="Calibri"/>
              </a:rPr>
              <a:t>£1:£7</a:t>
            </a:r>
            <a:endParaRPr sz="3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600"/>
              <a:buFont typeface="Calibri"/>
              <a:buNone/>
            </a:pPr>
            <a:r>
              <a:rPr lang="en-GB" sz="1600" i="1">
                <a:solidFill>
                  <a:schemeClr val="dk1"/>
                </a:solidFill>
                <a:latin typeface="Calibri"/>
                <a:ea typeface="Calibri"/>
                <a:cs typeface="Calibri"/>
                <a:sym typeface="Calibri"/>
              </a:rPr>
              <a:t>For every £1 invested in the The AOR programme delivered £7 in social capital.</a:t>
            </a:r>
            <a:endParaRPr>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128e955a690_0_16"/>
          <p:cNvSpPr txBox="1">
            <a:spLocks noGrp="1"/>
          </p:cNvSpPr>
          <p:nvPr>
            <p:ph type="body" idx="1"/>
          </p:nvPr>
        </p:nvSpPr>
        <p:spPr>
          <a:xfrm>
            <a:off x="838200" y="864450"/>
            <a:ext cx="5120700" cy="53124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GB" sz="2700" dirty="0">
                <a:solidFill>
                  <a:schemeClr val="dk2"/>
                </a:solidFill>
              </a:rPr>
              <a:t> </a:t>
            </a:r>
            <a:r>
              <a:rPr lang="en-GB" i="1" dirty="0">
                <a:solidFill>
                  <a:schemeClr val="dk2"/>
                </a:solidFill>
              </a:rPr>
              <a:t>“ Shielding was difficult.  The phone calls helped me feel connected to a group of friends.  </a:t>
            </a:r>
            <a:endParaRPr i="1" dirty="0">
              <a:solidFill>
                <a:schemeClr val="dk2"/>
              </a:solidFill>
            </a:endParaRPr>
          </a:p>
          <a:p>
            <a:pPr marL="0" lvl="0" indent="0" algn="l" rtl="0">
              <a:lnSpc>
                <a:spcPct val="115000"/>
              </a:lnSpc>
              <a:spcBef>
                <a:spcPts val="0"/>
              </a:spcBef>
              <a:spcAft>
                <a:spcPts val="0"/>
              </a:spcAft>
              <a:buNone/>
            </a:pPr>
            <a:endParaRPr i="1" dirty="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GB" i="1" dirty="0">
                <a:solidFill>
                  <a:schemeClr val="dk2"/>
                </a:solidFill>
              </a:rPr>
              <a:t>Sharing happy memories of past times and the thought of seeing everyone in the future was the main thing that kept me going through the dark times”</a:t>
            </a:r>
            <a:endParaRPr sz="4400" dirty="0">
              <a:solidFill>
                <a:schemeClr val="dk2"/>
              </a:solidFill>
            </a:endParaRPr>
          </a:p>
        </p:txBody>
      </p:sp>
      <p:sp>
        <p:nvSpPr>
          <p:cNvPr id="219" name="Google Shape;219;g128e955a690_0_16"/>
          <p:cNvSpPr txBox="1">
            <a:spLocks noGrp="1"/>
          </p:cNvSpPr>
          <p:nvPr>
            <p:ph type="title" idx="4294967295"/>
          </p:nvPr>
        </p:nvSpPr>
        <p:spPr>
          <a:xfrm>
            <a:off x="3146600" y="6176850"/>
            <a:ext cx="3377100" cy="400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srgbClr val="000000"/>
                </a:solidFill>
                <a:effectLst/>
                <a:uLnTx/>
                <a:uFillTx/>
                <a:latin typeface="Calibri"/>
                <a:ea typeface="Calibri"/>
                <a:cs typeface="Calibri"/>
                <a:sym typeface="Calibri"/>
              </a:rPr>
              <a:t>Image: Artwork from the Mail Art project</a:t>
            </a:r>
          </a:p>
        </p:txBody>
      </p:sp>
      <p:pic>
        <p:nvPicPr>
          <p:cNvPr id="218" name="Google Shape;218;g128e955a690_0_16" descr="A photograph of a colourful artwork with the main message of all this will pass, from the Mail Art project."/>
          <p:cNvPicPr preferRelativeResize="0"/>
          <p:nvPr/>
        </p:nvPicPr>
        <p:blipFill>
          <a:blip r:embed="rId3">
            <a:alphaModFix/>
          </a:blip>
          <a:stretch>
            <a:fillRect/>
          </a:stretch>
        </p:blipFill>
        <p:spPr>
          <a:xfrm>
            <a:off x="6662050" y="-54425"/>
            <a:ext cx="5529949" cy="691242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28e955a690_1_10"/>
          <p:cNvSpPr txBox="1">
            <a:spLocks noGrp="1"/>
          </p:cNvSpPr>
          <p:nvPr>
            <p:ph type="ctrTitle"/>
          </p:nvPr>
        </p:nvSpPr>
        <p:spPr>
          <a:xfrm>
            <a:off x="7111575" y="61975"/>
            <a:ext cx="4806600" cy="1517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GB" sz="4600" b="1"/>
              <a:t>Things To Live For</a:t>
            </a:r>
            <a:endParaRPr sz="3700" b="1"/>
          </a:p>
        </p:txBody>
      </p:sp>
      <p:sp>
        <p:nvSpPr>
          <p:cNvPr id="226" name="Google Shape;226;g128e955a690_1_10"/>
          <p:cNvSpPr txBox="1">
            <a:spLocks noGrp="1"/>
          </p:cNvSpPr>
          <p:nvPr>
            <p:ph type="subTitle" idx="1"/>
          </p:nvPr>
        </p:nvSpPr>
        <p:spPr>
          <a:xfrm>
            <a:off x="7180725" y="1579075"/>
            <a:ext cx="3942000" cy="4437600"/>
          </a:xfrm>
          <a:prstGeom prst="rect">
            <a:avLst/>
          </a:prstGeom>
        </p:spPr>
        <p:txBody>
          <a:bodyPr spcFirstLastPara="1" wrap="square" lIns="91425" tIns="45700" rIns="91425" bIns="45700" anchor="t" anchorCtr="0">
            <a:normAutofit fontScale="85000" lnSpcReduction="10000"/>
          </a:bodyPr>
          <a:lstStyle/>
          <a:p>
            <a:pPr marL="0" lvl="0" indent="0" algn="l" rtl="0">
              <a:lnSpc>
                <a:spcPct val="115000"/>
              </a:lnSpc>
              <a:spcBef>
                <a:spcPts val="0"/>
              </a:spcBef>
              <a:spcAft>
                <a:spcPts val="0"/>
              </a:spcAft>
              <a:buClr>
                <a:schemeClr val="dk1"/>
              </a:buClr>
              <a:buSzPct val="91666"/>
              <a:buFont typeface="Arial"/>
              <a:buNone/>
            </a:pPr>
            <a:endParaRPr sz="1200" b="1" dirty="0">
              <a:latin typeface="Arial"/>
              <a:ea typeface="Arial"/>
              <a:cs typeface="Arial"/>
              <a:sym typeface="Arial"/>
            </a:endParaRPr>
          </a:p>
          <a:p>
            <a:pPr marL="457200" lvl="0" indent="-363537" algn="l" rtl="0">
              <a:lnSpc>
                <a:spcPct val="115000"/>
              </a:lnSpc>
              <a:spcBef>
                <a:spcPts val="0"/>
              </a:spcBef>
              <a:spcAft>
                <a:spcPts val="0"/>
              </a:spcAft>
              <a:buSzPct val="100000"/>
              <a:buChar char="●"/>
            </a:pPr>
            <a:r>
              <a:rPr lang="en-GB" sz="2500" b="1" dirty="0"/>
              <a:t>Building Connection-  </a:t>
            </a:r>
            <a:r>
              <a:rPr lang="en-GB" sz="2500" dirty="0"/>
              <a:t>New support networks and shared experiences</a:t>
            </a:r>
            <a:endParaRPr sz="2500" dirty="0"/>
          </a:p>
          <a:p>
            <a:pPr marL="0" lvl="0" indent="0" algn="l" rtl="0">
              <a:lnSpc>
                <a:spcPct val="115000"/>
              </a:lnSpc>
              <a:spcBef>
                <a:spcPts val="0"/>
              </a:spcBef>
              <a:spcAft>
                <a:spcPts val="0"/>
              </a:spcAft>
              <a:buNone/>
            </a:pPr>
            <a:endParaRPr sz="2500" dirty="0"/>
          </a:p>
          <a:p>
            <a:pPr marL="457200" lvl="0" indent="-363537" algn="l" rtl="0">
              <a:lnSpc>
                <a:spcPct val="115000"/>
              </a:lnSpc>
              <a:spcBef>
                <a:spcPts val="0"/>
              </a:spcBef>
              <a:spcAft>
                <a:spcPts val="0"/>
              </a:spcAft>
              <a:buSzPct val="100000"/>
              <a:buChar char="●"/>
            </a:pPr>
            <a:r>
              <a:rPr lang="en-GB" sz="2500" b="1" dirty="0"/>
              <a:t>Finding Purpose and Inspiration</a:t>
            </a:r>
            <a:endParaRPr sz="2500" b="1" dirty="0"/>
          </a:p>
          <a:p>
            <a:pPr marL="457200" lvl="0" indent="0" algn="l" rtl="0">
              <a:lnSpc>
                <a:spcPct val="115000"/>
              </a:lnSpc>
              <a:spcBef>
                <a:spcPts val="0"/>
              </a:spcBef>
              <a:spcAft>
                <a:spcPts val="0"/>
              </a:spcAft>
              <a:buNone/>
            </a:pPr>
            <a:endParaRPr sz="2500" b="1" dirty="0"/>
          </a:p>
          <a:p>
            <a:pPr marL="457200" lvl="0" indent="-363537" algn="l" rtl="0">
              <a:lnSpc>
                <a:spcPct val="115000"/>
              </a:lnSpc>
              <a:spcBef>
                <a:spcPts val="900"/>
              </a:spcBef>
              <a:spcAft>
                <a:spcPts val="0"/>
              </a:spcAft>
              <a:buSzPct val="100000"/>
              <a:buChar char="●"/>
            </a:pPr>
            <a:r>
              <a:rPr lang="en-GB" sz="2500" b="1" dirty="0"/>
              <a:t>Therapy with a small ‘t’</a:t>
            </a:r>
            <a:r>
              <a:rPr lang="en-GB" sz="2500" dirty="0"/>
              <a:t>. Strategies for coping with overwhelming emotions, and enabling reflection, relaxation, self-expression etc</a:t>
            </a:r>
            <a:endParaRPr sz="3700" dirty="0"/>
          </a:p>
        </p:txBody>
      </p:sp>
      <p:pic>
        <p:nvPicPr>
          <p:cNvPr id="227" name="Google Shape;227;g128e955a690_1_10" descr="An image describing the project headed Things to Live fo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6300" y="998250"/>
            <a:ext cx="6875924" cy="4861493"/>
          </a:xfrm>
          <a:prstGeom prst="rect">
            <a:avLst/>
          </a:prstGeom>
          <a:noFill/>
          <a:ln>
            <a:noFill/>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273705c4ce_0_8"/>
          <p:cNvSpPr txBox="1">
            <a:spLocks noGrp="1"/>
          </p:cNvSpPr>
          <p:nvPr>
            <p:ph type="ctrTitle"/>
          </p:nvPr>
        </p:nvSpPr>
        <p:spPr>
          <a:xfrm>
            <a:off x="6687675" y="1698675"/>
            <a:ext cx="4146900" cy="1908900"/>
          </a:xfrm>
          <a:prstGeom prst="rect">
            <a:avLst/>
          </a:prstGeom>
        </p:spPr>
        <p:txBody>
          <a:bodyPr spcFirstLastPara="1" wrap="square" lIns="91425" tIns="45700" rIns="91425" bIns="45700" anchor="b" anchorCtr="0">
            <a:normAutofit fontScale="90000"/>
          </a:bodyPr>
          <a:lstStyle/>
          <a:p>
            <a:pPr marL="0" lvl="0" indent="0" algn="l" rtl="0">
              <a:lnSpc>
                <a:spcPct val="115000"/>
              </a:lnSpc>
              <a:spcBef>
                <a:spcPts val="0"/>
              </a:spcBef>
              <a:spcAft>
                <a:spcPts val="0"/>
              </a:spcAft>
              <a:buClr>
                <a:schemeClr val="dk1"/>
              </a:buClr>
              <a:buSzPct val="38521"/>
              <a:buFont typeface="Arial"/>
              <a:buNone/>
            </a:pPr>
            <a:r>
              <a:rPr lang="en-GB" sz="2855" i="1">
                <a:solidFill>
                  <a:schemeClr val="dk2"/>
                </a:solidFill>
              </a:rPr>
              <a:t>“ It’s enabled me to be more aware and regulate my emotions, which in turn regulates my self-harming”</a:t>
            </a:r>
            <a:endParaRPr sz="2855" i="1">
              <a:solidFill>
                <a:schemeClr val="dk2"/>
              </a:solidFill>
            </a:endParaRPr>
          </a:p>
          <a:p>
            <a:pPr marL="0" lvl="0" indent="0" algn="l" rtl="0">
              <a:spcBef>
                <a:spcPts val="0"/>
              </a:spcBef>
              <a:spcAft>
                <a:spcPts val="0"/>
              </a:spcAft>
              <a:buNone/>
            </a:pPr>
            <a:endParaRPr/>
          </a:p>
        </p:txBody>
      </p:sp>
      <p:sp>
        <p:nvSpPr>
          <p:cNvPr id="234" name="Google Shape;234;g1273705c4ce_0_8"/>
          <p:cNvSpPr txBox="1">
            <a:spLocks noGrp="1"/>
          </p:cNvSpPr>
          <p:nvPr>
            <p:ph type="subTitle" idx="1"/>
          </p:nvPr>
        </p:nvSpPr>
        <p:spPr>
          <a:xfrm>
            <a:off x="6687675" y="3532900"/>
            <a:ext cx="4584900" cy="1655700"/>
          </a:xfrm>
          <a:prstGeom prst="rect">
            <a:avLst/>
          </a:prstGeom>
        </p:spPr>
        <p:txBody>
          <a:bodyPr spcFirstLastPara="1" wrap="square" lIns="91425" tIns="45700" rIns="91425" bIns="45700" anchor="t" anchorCtr="0">
            <a:noAutofit/>
          </a:bodyPr>
          <a:lstStyle/>
          <a:p>
            <a:pPr marL="0" lvl="0" indent="0" algn="l" rtl="0">
              <a:lnSpc>
                <a:spcPct val="115000"/>
              </a:lnSpc>
              <a:spcBef>
                <a:spcPts val="900"/>
              </a:spcBef>
              <a:spcAft>
                <a:spcPts val="900"/>
              </a:spcAft>
              <a:buClr>
                <a:schemeClr val="dk1"/>
              </a:buClr>
              <a:buSzPts val="1100"/>
              <a:buFont typeface="Arial"/>
              <a:buNone/>
            </a:pPr>
            <a:r>
              <a:rPr lang="en-GB" i="1">
                <a:solidFill>
                  <a:schemeClr val="dk2"/>
                </a:solidFill>
              </a:rPr>
              <a:t>“ I’m feeling more confident to talk about stuff and express myself more.  Helped to manage stress levels and has helped me to sleep better”</a:t>
            </a:r>
            <a:endParaRPr sz="3600">
              <a:solidFill>
                <a:schemeClr val="dk2"/>
              </a:solidFill>
            </a:endParaRPr>
          </a:p>
        </p:txBody>
      </p:sp>
      <p:pic>
        <p:nvPicPr>
          <p:cNvPr id="235" name="Google Shape;235;g1273705c4ce_0_8" descr="A colourful artwork with the words I am my own experienc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4979402" cy="6857999"/>
          </a:xfrm>
          <a:prstGeom prst="rect">
            <a:avLst/>
          </a:prstGeom>
          <a:noFill/>
          <a:ln>
            <a:noFill/>
          </a:ln>
        </p:spPr>
      </p:pic>
      <p:sp>
        <p:nvSpPr>
          <p:cNvPr id="236" name="Google Shape;236;g1273705c4ce_0_8"/>
          <p:cNvSpPr txBox="1"/>
          <p:nvPr/>
        </p:nvSpPr>
        <p:spPr>
          <a:xfrm>
            <a:off x="5590125" y="6154900"/>
            <a:ext cx="518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i="1">
                <a:latin typeface="Calibri"/>
                <a:ea typeface="Calibri"/>
                <a:cs typeface="Calibri"/>
                <a:sym typeface="Calibri"/>
              </a:rPr>
              <a:t>Image: Participant’s screen print, Things to Live For, 2021</a:t>
            </a:r>
            <a:endParaRPr i="1">
              <a:latin typeface="Calibri"/>
              <a:ea typeface="Calibri"/>
              <a:cs typeface="Calibri"/>
              <a:sym typeface="Calibri"/>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28e955a690_1_4"/>
          <p:cNvSpPr txBox="1">
            <a:spLocks noGrp="1"/>
          </p:cNvSpPr>
          <p:nvPr>
            <p:ph type="ctrTitle"/>
          </p:nvPr>
        </p:nvSpPr>
        <p:spPr>
          <a:xfrm>
            <a:off x="1316525" y="518675"/>
            <a:ext cx="4919100" cy="945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b="1" dirty="0">
                <a:solidFill>
                  <a:schemeClr val="accent2"/>
                </a:solidFill>
              </a:rPr>
              <a:t>Green UPLIFT</a:t>
            </a:r>
            <a:endParaRPr b="1" dirty="0">
              <a:solidFill>
                <a:schemeClr val="accent2"/>
              </a:solidFill>
            </a:endParaRPr>
          </a:p>
        </p:txBody>
      </p:sp>
      <p:sp>
        <p:nvSpPr>
          <p:cNvPr id="243" name="Google Shape;243;g128e955a690_1_4"/>
          <p:cNvSpPr txBox="1">
            <a:spLocks noGrp="1"/>
          </p:cNvSpPr>
          <p:nvPr>
            <p:ph type="subTitle" idx="1"/>
          </p:nvPr>
        </p:nvSpPr>
        <p:spPr>
          <a:xfrm>
            <a:off x="1489400" y="1959475"/>
            <a:ext cx="5484000" cy="2616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GB" sz="2250" i="1" dirty="0">
                <a:solidFill>
                  <a:srgbClr val="353535"/>
                </a:solidFill>
                <a:highlight>
                  <a:srgbClr val="FFFFFF"/>
                </a:highlight>
              </a:rPr>
              <a:t>“ </a:t>
            </a:r>
            <a:r>
              <a:rPr lang="en-GB" sz="2250" i="1" dirty="0">
                <a:solidFill>
                  <a:srgbClr val="353535"/>
                </a:solidFill>
              </a:rPr>
              <a:t>UPLIFT has transformed my life-  for the better. Before I was socially isolated and had no channel for my creative side. UPLIFT activities have been rewarding in their own right but have also enlarged my social network. I count several people I have met as my friends now.”</a:t>
            </a:r>
            <a:endParaRPr sz="3600" i="1" dirty="0"/>
          </a:p>
        </p:txBody>
      </p:sp>
      <p:pic>
        <p:nvPicPr>
          <p:cNvPr id="244" name="Google Shape;244;g128e955a690_1_4" descr="A picture of a green head with words in white in the hair saying rewild your min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74849" y="57625"/>
            <a:ext cx="4384327" cy="6201027"/>
          </a:xfrm>
          <a:prstGeom prst="rect">
            <a:avLst/>
          </a:prstGeom>
          <a:noFill/>
          <a:ln>
            <a:noFill/>
          </a:ln>
        </p:spPr>
      </p:pic>
      <p:sp>
        <p:nvSpPr>
          <p:cNvPr id="245" name="Google Shape;245;g128e955a690_1_4"/>
          <p:cNvSpPr txBox="1"/>
          <p:nvPr/>
        </p:nvSpPr>
        <p:spPr>
          <a:xfrm>
            <a:off x="1545903" y="4743707"/>
            <a:ext cx="597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Calibri"/>
                <a:ea typeface="Calibri"/>
                <a:cs typeface="Calibri"/>
                <a:sym typeface="Calibri"/>
              </a:rPr>
              <a:t>This project is supported by South Yorkshire Community Foundation and South Yorkshire and Bassetlaw Integrated Care System</a:t>
            </a:r>
            <a:endParaRPr dirty="0">
              <a:latin typeface="Calibri"/>
              <a:ea typeface="Calibri"/>
              <a:cs typeface="Calibri"/>
              <a:sym typeface="Calibri"/>
            </a:endParaRPr>
          </a:p>
        </p:txBody>
      </p:sp>
      <p:pic>
        <p:nvPicPr>
          <p:cNvPr id="246" name="Google Shape;246;g128e955a690_1_4">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224275" y="5756062"/>
            <a:ext cx="2208973" cy="716175"/>
          </a:xfrm>
          <a:prstGeom prst="rect">
            <a:avLst/>
          </a:prstGeom>
          <a:noFill/>
          <a:ln>
            <a:noFill/>
          </a:ln>
        </p:spPr>
      </p:pic>
      <p:pic>
        <p:nvPicPr>
          <p:cNvPr id="247" name="Google Shape;247;g128e955a690_1_4">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18862" y="5698500"/>
            <a:ext cx="2496232" cy="831300"/>
          </a:xfrm>
          <a:prstGeom prst="rect">
            <a:avLst/>
          </a:prstGeom>
          <a:noFill/>
          <a:ln>
            <a:noFill/>
          </a:ln>
        </p:spPr>
      </p:pic>
      <p:pic>
        <p:nvPicPr>
          <p:cNvPr id="248" name="Google Shape;248;g128e955a690_1_4">
            <a:extLst>
              <a:ext uri="{C183D7F6-B498-43B3-948B-1728B52AA6E4}">
                <adec:decorative xmlns:adec="http://schemas.microsoft.com/office/drawing/2017/decorative" val="1"/>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500700" y="5641650"/>
            <a:ext cx="2049607" cy="945000"/>
          </a:xfrm>
          <a:prstGeom prst="rect">
            <a:avLst/>
          </a:prstGeom>
          <a:noFill/>
          <a:ln>
            <a:noFill/>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4" name="Title 3">
            <a:extLst>
              <a:ext uri="{FF2B5EF4-FFF2-40B4-BE49-F238E27FC236}">
                <a16:creationId xmlns:a16="http://schemas.microsoft.com/office/drawing/2014/main" id="{4D916106-E1DF-4743-9712-C2E8749AA652}"/>
              </a:ext>
            </a:extLst>
          </p:cNvPr>
          <p:cNvSpPr>
            <a:spLocks noGrp="1"/>
          </p:cNvSpPr>
          <p:nvPr>
            <p:ph type="title"/>
          </p:nvPr>
        </p:nvSpPr>
        <p:spPr>
          <a:xfrm>
            <a:off x="1524000" y="-1219200"/>
            <a:ext cx="9144000" cy="895350"/>
          </a:xfrm>
        </p:spPr>
        <p:txBody>
          <a:bodyPr>
            <a:normAutofit fontScale="90000"/>
          </a:bodyPr>
          <a:lstStyle/>
          <a:p>
            <a:r>
              <a:rPr lang="en-GB" dirty="0">
                <a:latin typeface="Calibri"/>
                <a:ea typeface="Calibri"/>
                <a:cs typeface="Calibri"/>
                <a:sym typeface="Calibri"/>
              </a:rPr>
              <a:t>The Re-enchantment of Art</a:t>
            </a:r>
            <a:endParaRPr lang="en-GB" dirty="0"/>
          </a:p>
        </p:txBody>
      </p:sp>
      <p:sp>
        <p:nvSpPr>
          <p:cNvPr id="256" name="Google Shape;256;g127b67b0803_0_7"/>
          <p:cNvSpPr txBox="1"/>
          <p:nvPr/>
        </p:nvSpPr>
        <p:spPr>
          <a:xfrm>
            <a:off x="8160450" y="1233275"/>
            <a:ext cx="36192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 </a:t>
            </a:r>
            <a:r>
              <a:rPr lang="en-GB" sz="2100">
                <a:latin typeface="Calibri"/>
                <a:ea typeface="Calibri"/>
                <a:cs typeface="Calibri"/>
                <a:sym typeface="Calibri"/>
              </a:rPr>
              <a:t> </a:t>
            </a:r>
            <a:r>
              <a:rPr lang="en-GB" sz="2100" i="1">
                <a:latin typeface="Calibri"/>
                <a:ea typeface="Calibri"/>
                <a:cs typeface="Calibri"/>
                <a:sym typeface="Calibri"/>
              </a:rPr>
              <a:t>We need to become exquisitely </a:t>
            </a:r>
            <a:r>
              <a:rPr lang="en-GB" sz="2100" b="1" i="1">
                <a:latin typeface="Calibri"/>
                <a:ea typeface="Calibri"/>
                <a:cs typeface="Calibri"/>
                <a:sym typeface="Calibri"/>
              </a:rPr>
              <a:t>skilled engineers of change </a:t>
            </a:r>
            <a:r>
              <a:rPr lang="en-GB" sz="2100" i="1">
                <a:latin typeface="Calibri"/>
                <a:ea typeface="Calibri"/>
                <a:cs typeface="Calibri"/>
                <a:sym typeface="Calibri"/>
              </a:rPr>
              <a:t>in our mythologies. If modern aesthetics was inherently isolationist, aimed at disengagement and purity, my sense is that what we all will be seeing over the next few decades is art that is essentially social and purposeful, art that rejects the myths of neutrality and autonomy</a:t>
            </a:r>
            <a:r>
              <a:rPr lang="en-GB" sz="2100">
                <a:latin typeface="Calibri"/>
                <a:ea typeface="Calibri"/>
                <a:cs typeface="Calibri"/>
                <a:sym typeface="Calibri"/>
              </a:rPr>
              <a:t>.</a:t>
            </a:r>
            <a:r>
              <a:rPr lang="en-GB">
                <a:latin typeface="Calibri"/>
                <a:ea typeface="Calibri"/>
                <a:cs typeface="Calibri"/>
                <a:sym typeface="Calibri"/>
              </a:rPr>
              <a:t>”</a:t>
            </a:r>
            <a:endParaRPr>
              <a:latin typeface="Calibri"/>
              <a:ea typeface="Calibri"/>
              <a:cs typeface="Calibri"/>
              <a:sym typeface="Calibri"/>
            </a:endParaRPr>
          </a:p>
        </p:txBody>
      </p:sp>
      <p:sp>
        <p:nvSpPr>
          <p:cNvPr id="257" name="Google Shape;257;g127b67b0803_0_7"/>
          <p:cNvSpPr txBox="1"/>
          <p:nvPr/>
        </p:nvSpPr>
        <p:spPr>
          <a:xfrm>
            <a:off x="8321800" y="5486400"/>
            <a:ext cx="334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Calibri"/>
                <a:ea typeface="Calibri"/>
                <a:cs typeface="Calibri"/>
                <a:sym typeface="Calibri"/>
              </a:rPr>
              <a:t>Suzi </a:t>
            </a:r>
            <a:r>
              <a:rPr lang="en-GB" dirty="0" err="1">
                <a:latin typeface="Calibri"/>
                <a:ea typeface="Calibri"/>
                <a:cs typeface="Calibri"/>
                <a:sym typeface="Calibri"/>
              </a:rPr>
              <a:t>Gablik</a:t>
            </a:r>
            <a:r>
              <a:rPr lang="en-GB" dirty="0">
                <a:latin typeface="Calibri"/>
                <a:ea typeface="Calibri"/>
                <a:cs typeface="Calibri"/>
                <a:sym typeface="Calibri"/>
              </a:rPr>
              <a:t>, The Re-enchantment of Art</a:t>
            </a:r>
            <a:endParaRPr dirty="0">
              <a:latin typeface="Calibri"/>
              <a:ea typeface="Calibri"/>
              <a:cs typeface="Calibri"/>
              <a:sym typeface="Calibri"/>
            </a:endParaRPr>
          </a:p>
        </p:txBody>
      </p:sp>
      <p:pic>
        <p:nvPicPr>
          <p:cNvPr id="3" name="Picture 2" descr="A photograph of a side to a building with a colourful painted mural.">
            <a:extLst>
              <a:ext uri="{FF2B5EF4-FFF2-40B4-BE49-F238E27FC236}">
                <a16:creationId xmlns:a16="http://schemas.microsoft.com/office/drawing/2014/main" id="{C543969F-0532-3C37-DBFB-02F912CDA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600" y="897038"/>
            <a:ext cx="7307524" cy="5063924"/>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reative Health"/>
          <p:cNvSpPr txBox="1">
            <a:spLocks noGrp="1"/>
          </p:cNvSpPr>
          <p:nvPr>
            <p:ph type="title"/>
          </p:nvPr>
        </p:nvSpPr>
        <p:spPr>
          <a:prstGeom prst="rect">
            <a:avLst/>
          </a:prstGeom>
        </p:spPr>
        <p:txBody>
          <a:bodyPr/>
          <a:lstStyle/>
          <a:p>
            <a:r>
              <a:rPr dirty="0"/>
              <a:t>Creative Health</a:t>
            </a:r>
          </a:p>
        </p:txBody>
      </p:sp>
      <p:pic>
        <p:nvPicPr>
          <p:cNvPr id="136"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7557" y="2278564"/>
            <a:ext cx="2696699" cy="3811589"/>
          </a:xfrm>
          <a:prstGeom prst="rect">
            <a:avLst/>
          </a:prstGeom>
          <a:ln w="12700">
            <a:miter lim="400000"/>
          </a:ln>
        </p:spPr>
      </p:pic>
      <p:pic>
        <p:nvPicPr>
          <p:cNvPr id="137" name="Screenshot 2022-04-27 at 15.54.12.png" descr="The photograph shows a lady in colourful dress with a pink bow, in a hospital corridor, elevated in a ballet dance move. She has bare feet and her arms are flying above her head. She looks free and as if she is celebrating lif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5566" y="885153"/>
            <a:ext cx="4775201" cy="5524501"/>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5" name="Google Shape;265;g128e955a690_0_30"/>
          <p:cNvSpPr txBox="1">
            <a:spLocks noGrp="1"/>
          </p:cNvSpPr>
          <p:nvPr>
            <p:ph type="title" idx="4294967295"/>
          </p:nvPr>
        </p:nvSpPr>
        <p:spPr>
          <a:xfrm>
            <a:off x="5143500" y="4840975"/>
            <a:ext cx="6094500" cy="184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400" b="1" i="0" u="none" strike="noStrike" kern="0" cap="none" spc="0" normalizeH="0" baseline="0" noProof="0" dirty="0">
                <a:ln>
                  <a:noFill/>
                </a:ln>
                <a:solidFill>
                  <a:schemeClr val="accent2"/>
                </a:solidFill>
                <a:effectLst/>
                <a:uLnTx/>
                <a:uFillTx/>
                <a:latin typeface="+mn-lt"/>
                <a:ea typeface="+mn-ea"/>
                <a:cs typeface="+mn-cs"/>
                <a:sym typeface="Calibri"/>
              </a:rPr>
              <a:t>Join us - let’s collaborate!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sng" strike="noStrike" kern="0" cap="none" spc="0" normalizeH="0" baseline="0" noProof="0" dirty="0">
                <a:ln>
                  <a:noFill/>
                </a:ln>
                <a:solidFill>
                  <a:schemeClr val="hlink"/>
                </a:solidFill>
                <a:effectLst/>
                <a:uLnTx/>
                <a:uFillTx/>
                <a:latin typeface="Calibri"/>
                <a:ea typeface="Calibri"/>
                <a:cs typeface="Calibri"/>
                <a:sym typeface="Calibri"/>
                <a:hlinkClick r:id="rId3"/>
              </a:rPr>
              <a:t>wearecreativerecovery@gmail.com</a:t>
            </a:r>
            <a:endPar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Calibri"/>
                <a:ea typeface="Calibri"/>
                <a:cs typeface="Calibri"/>
                <a:sym typeface="Calibri"/>
              </a:rPr>
              <a:t>01226 805885</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2" descr="A picture of several thriving plants with the words cultivating purpose behind them.">
            <a:extLst>
              <a:ext uri="{FF2B5EF4-FFF2-40B4-BE49-F238E27FC236}">
                <a16:creationId xmlns:a16="http://schemas.microsoft.com/office/drawing/2014/main" id="{41DB0B56-AB55-124E-071A-42F86F2A26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264" name="Google Shape;264;g128e955a690_0_30" descr="A test box containing a quote from someone who has improved health after being involved in Creative Recovery."/>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29200" y="532450"/>
            <a:ext cx="6094501" cy="4308513"/>
          </a:xfrm>
          <a:prstGeom prst="rect">
            <a:avLst/>
          </a:prstGeom>
          <a:noFill/>
          <a:ln>
            <a:noFill/>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46B9-497F-5D4F-9598-C642F38B2CFC}"/>
              </a:ext>
            </a:extLst>
          </p:cNvPr>
          <p:cNvSpPr>
            <a:spLocks noGrp="1"/>
          </p:cNvSpPr>
          <p:nvPr>
            <p:ph type="title"/>
          </p:nvPr>
        </p:nvSpPr>
        <p:spPr/>
        <p:txBody>
          <a:bodyPr>
            <a:normAutofit/>
          </a:bodyPr>
          <a:lstStyle/>
          <a:p>
            <a:r>
              <a:rPr lang="en-US" dirty="0"/>
              <a:t>A Cultural Call to Arms</a:t>
            </a:r>
          </a:p>
        </p:txBody>
      </p:sp>
      <p:sp>
        <p:nvSpPr>
          <p:cNvPr id="3" name="Subtitle 2">
            <a:extLst>
              <a:ext uri="{FF2B5EF4-FFF2-40B4-BE49-F238E27FC236}">
                <a16:creationId xmlns:a16="http://schemas.microsoft.com/office/drawing/2014/main" id="{54E71E89-D6DB-834C-A235-0DB832E09BAA}"/>
              </a:ext>
            </a:extLst>
          </p:cNvPr>
          <p:cNvSpPr>
            <a:spLocks noGrp="1"/>
          </p:cNvSpPr>
          <p:nvPr>
            <p:ph type="body" sz="half" idx="2"/>
          </p:nvPr>
        </p:nvSpPr>
        <p:spPr/>
        <p:txBody>
          <a:bodyPr/>
          <a:lstStyle/>
          <a:p>
            <a:pPr marL="0" indent="0">
              <a:buNone/>
            </a:pPr>
            <a:r>
              <a:rPr lang="en-US" dirty="0">
                <a:solidFill>
                  <a:schemeClr val="tx1"/>
                </a:solidFill>
                <a:hlinkClick r:id="rId3">
                  <a:extLst>
                    <a:ext uri="{A12FA001-AC4F-418D-AE19-62706E023703}">
                      <ahyp:hlinkClr xmlns:ahyp="http://schemas.microsoft.com/office/drawing/2018/hyperlinkcolor" val="tx"/>
                    </a:ext>
                  </a:extLst>
                </a:hlinkClick>
              </a:rPr>
              <a:t>www.barnsley-museums.com</a:t>
            </a:r>
            <a:endParaRPr lang="en-US" dirty="0">
              <a:solidFill>
                <a:schemeClr val="tx1"/>
              </a:solidFill>
            </a:endParaRPr>
          </a:p>
          <a:p>
            <a:pPr marL="0" indent="0">
              <a:buNone/>
            </a:pPr>
            <a:endParaRPr lang="en-US" dirty="0"/>
          </a:p>
          <a:p>
            <a:pPr marL="0" indent="0">
              <a:buNone/>
            </a:pPr>
            <a:r>
              <a:rPr lang="en-US" dirty="0"/>
              <a:t>Lynn Dunning</a:t>
            </a:r>
          </a:p>
          <a:p>
            <a:pPr marL="0" indent="0">
              <a:buNone/>
            </a:pPr>
            <a:r>
              <a:rPr lang="en-US" dirty="0"/>
              <a:t>Head of Arts &amp; Museums, Barnsley Council</a:t>
            </a:r>
          </a:p>
        </p:txBody>
      </p:sp>
      <p:pic>
        <p:nvPicPr>
          <p:cNvPr id="5" name="Picture 4">
            <a:extLst>
              <a:ext uri="{FF2B5EF4-FFF2-40B4-BE49-F238E27FC236}">
                <a16:creationId xmlns:a16="http://schemas.microsoft.com/office/drawing/2014/main" id="{A9017B36-47AD-0D4A-82E6-34FE726C55D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5512766"/>
            <a:ext cx="2991965" cy="709267"/>
          </a:xfrm>
          <a:prstGeom prst="rect">
            <a:avLst/>
          </a:prstGeom>
        </p:spPr>
      </p:pic>
      <p:pic>
        <p:nvPicPr>
          <p:cNvPr id="1026" name="Picture 2">
            <a:extLst>
              <a:ext uri="{FF2B5EF4-FFF2-40B4-BE49-F238E27FC236}">
                <a16:creationId xmlns:a16="http://schemas.microsoft.com/office/drawing/2014/main" id="{F4A8E808-0CA9-4BC4-9A81-29AC9AD08766}"/>
              </a:ext>
              <a:ext uri="{C183D7F6-B498-43B3-948B-1728B52AA6E4}">
                <adec:decorative xmlns:adec="http://schemas.microsoft.com/office/drawing/2017/decorative" val="1"/>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5639444" y="4763"/>
            <a:ext cx="6552556" cy="173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This is a logo of Barnsley Museums.">
            <a:extLst>
              <a:ext uri="{FF2B5EF4-FFF2-40B4-BE49-F238E27FC236}">
                <a16:creationId xmlns:a16="http://schemas.microsoft.com/office/drawing/2014/main" id="{0899E61C-6DCE-4626-B2A9-77F3DB1F1425}"/>
              </a:ext>
            </a:extLst>
          </p:cNvPr>
          <p:cNvPicPr>
            <a:picLocks noGrp="1" noChangeAspect="1"/>
          </p:cNvPicPr>
          <p:nvPr>
            <p:ph type="pic" idx="1"/>
          </p:nvPr>
        </p:nvPicPr>
        <p:blipFill>
          <a:blip r:embed="rId6" cstate="screen">
            <a:extLst>
              <a:ext uri="{28A0092B-C50C-407E-A947-70E740481C1C}">
                <a14:useLocalDpi xmlns:a14="http://schemas.microsoft.com/office/drawing/2010/main"/>
              </a:ext>
            </a:extLst>
          </a:blip>
          <a:srcRect/>
          <a:stretch>
            <a:fillRect/>
          </a:stretch>
        </p:blipFill>
        <p:spPr>
          <a:xfrm>
            <a:off x="5920045" y="1903984"/>
            <a:ext cx="2405449" cy="2477007"/>
          </a:xfrm>
        </p:spPr>
      </p:pic>
      <p:pic>
        <p:nvPicPr>
          <p:cNvPr id="10" name="Picture 9" descr="This is the logo for Barnsley Metropolitan Borough Council.">
            <a:extLst>
              <a:ext uri="{FF2B5EF4-FFF2-40B4-BE49-F238E27FC236}">
                <a16:creationId xmlns:a16="http://schemas.microsoft.com/office/drawing/2014/main" id="{91FB3F4F-D36A-45D9-941C-7B39FCAE7BB5}"/>
              </a:ext>
            </a:extLst>
          </p:cNvPr>
          <p:cNvPicPr>
            <a:picLocks noChangeAspect="1"/>
          </p:cNvPicPr>
          <p:nvPr/>
        </p:nvPicPr>
        <p:blipFill>
          <a:blip r:embed="rId7"/>
          <a:stretch>
            <a:fillRect/>
          </a:stretch>
        </p:blipFill>
        <p:spPr>
          <a:xfrm>
            <a:off x="8772525" y="3142487"/>
            <a:ext cx="2847975" cy="1609725"/>
          </a:xfrm>
          <a:prstGeom prst="rect">
            <a:avLst/>
          </a:prstGeom>
        </p:spPr>
      </p:pic>
    </p:spTree>
    <p:extLst>
      <p:ext uri="{BB962C8B-B14F-4D97-AF65-F5344CB8AC3E}">
        <p14:creationId xmlns:p14="http://schemas.microsoft.com/office/powerpoint/2010/main" val="2044107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0E99-3DB6-4EC2-828A-78509C0866DB}"/>
              </a:ext>
            </a:extLst>
          </p:cNvPr>
          <p:cNvSpPr>
            <a:spLocks noGrp="1"/>
          </p:cNvSpPr>
          <p:nvPr>
            <p:ph type="ctrTitle"/>
          </p:nvPr>
        </p:nvSpPr>
        <p:spPr>
          <a:xfrm>
            <a:off x="8643193" y="489507"/>
            <a:ext cx="3091607" cy="1655483"/>
          </a:xfrm>
        </p:spPr>
        <p:txBody>
          <a:bodyPr vert="horz" lIns="91440" tIns="45720" rIns="91440" bIns="45720" rtlCol="0" anchor="b">
            <a:normAutofit/>
          </a:bodyPr>
          <a:lstStyle/>
          <a:p>
            <a:pPr algn="l"/>
            <a:r>
              <a:rPr lang="en-US" sz="2800" b="1" dirty="0"/>
              <a:t>The Health and Wellbeing Benefits of Volunteering with Barnsley Museums</a:t>
            </a:r>
          </a:p>
        </p:txBody>
      </p:sp>
      <p:sp>
        <p:nvSpPr>
          <p:cNvPr id="3" name="Subtitle 2">
            <a:extLst>
              <a:ext uri="{FF2B5EF4-FFF2-40B4-BE49-F238E27FC236}">
                <a16:creationId xmlns:a16="http://schemas.microsoft.com/office/drawing/2014/main" id="{99014555-BC19-4E43-936C-389839F5DEC2}"/>
              </a:ext>
            </a:extLst>
          </p:cNvPr>
          <p:cNvSpPr>
            <a:spLocks noGrp="1"/>
          </p:cNvSpPr>
          <p:nvPr>
            <p:ph type="subTitle" idx="1"/>
          </p:nvPr>
        </p:nvSpPr>
        <p:spPr>
          <a:xfrm>
            <a:off x="8643193" y="2065983"/>
            <a:ext cx="2942813" cy="3990334"/>
          </a:xfrm>
        </p:spPr>
        <p:txBody>
          <a:bodyPr vert="horz" lIns="91440" tIns="45720" rIns="91440" bIns="45720" rtlCol="0">
            <a:normAutofit fontScale="25000" lnSpcReduction="20000"/>
          </a:bodyPr>
          <a:lstStyle/>
          <a:p>
            <a:pPr indent="-228600" algn="l">
              <a:spcAft>
                <a:spcPts val="800"/>
              </a:spcAft>
              <a:buFont typeface="Arial" panose="020B0604020202020204" pitchFamily="34" charset="0"/>
              <a:buChar char="•"/>
            </a:pPr>
            <a:r>
              <a:rPr lang="en-US" sz="5200" dirty="0">
                <a:effectLst/>
              </a:rPr>
              <a:t>‘I think it honestly saved my life' - Volunteer in conversation with Volunteer Coordinator.</a:t>
            </a:r>
          </a:p>
          <a:p>
            <a:pPr indent="-228600" algn="l">
              <a:spcAft>
                <a:spcPts val="800"/>
              </a:spcAft>
              <a:buFont typeface="Arial" panose="020B0604020202020204" pitchFamily="34" charset="0"/>
              <a:buChar char="•"/>
            </a:pPr>
            <a:r>
              <a:rPr lang="en-US" sz="5200" dirty="0">
                <a:effectLst/>
              </a:rPr>
              <a:t> ‘Most of the evidence on the impacts of volunteering on the subjective wellbeing of volunteers points to a positive association between the two, including improved life satisfaction, increased happiness and reduced symptoms of depression’ - The Impacts of Volunteering on the Subjective Wellbeing of Volunteers: A Rapid Evidence Assessment, 2020.</a:t>
            </a:r>
          </a:p>
          <a:p>
            <a:pPr indent="-228600" algn="l">
              <a:buFont typeface="Arial" panose="020B0604020202020204" pitchFamily="34" charset="0"/>
              <a:buChar char="•"/>
            </a:pPr>
            <a:r>
              <a:rPr lang="en-US" sz="5200" dirty="0">
                <a:effectLst/>
              </a:rPr>
              <a:t>‘I enjoyed it very much thank you and yes I am going again next week.  It was also nice to meet other people having lost my husband just before Christmas. We sometimes went into the walled garden and sat on a bench and had a picnic, so it was good to go and help to make it look nice for other visitors.’ – Volunteer on volunteering post-covid restrictions.</a:t>
            </a:r>
          </a:p>
          <a:p>
            <a:pPr indent="-228600" algn="l">
              <a:buFont typeface="Arial" panose="020B0604020202020204" pitchFamily="34" charset="0"/>
              <a:buChar char="•"/>
            </a:pPr>
            <a:endParaRPr lang="en-US" sz="4300" dirty="0"/>
          </a:p>
          <a:p>
            <a:pPr indent="-228600" algn="l">
              <a:buFont typeface="Arial" panose="020B0604020202020204" pitchFamily="34" charset="0"/>
              <a:buChar char="•"/>
            </a:pPr>
            <a:r>
              <a:rPr lang="en-US" sz="4300" dirty="0">
                <a:effectLst/>
                <a:hlinkClick r:id="rId3"/>
              </a:rPr>
              <a:t>https://www.artscouncil.org.uk/developing-creativity-and-culture/arts-culture-and-wellbeing</a:t>
            </a:r>
            <a:endParaRPr lang="en-US" sz="4300" dirty="0">
              <a:effectLst/>
            </a:endParaRPr>
          </a:p>
          <a:p>
            <a:pPr indent="-228600" algn="l">
              <a:buFont typeface="Arial" panose="020B0604020202020204" pitchFamily="34" charset="0"/>
              <a:buChar char="•"/>
            </a:pPr>
            <a:endParaRPr lang="en-US" sz="2000" dirty="0">
              <a:effectLst/>
            </a:endParaRPr>
          </a:p>
          <a:p>
            <a:pPr indent="-228600" algn="l">
              <a:buFont typeface="Arial" panose="020B0604020202020204" pitchFamily="34" charset="0"/>
              <a:buChar char="•"/>
            </a:pPr>
            <a:endParaRPr lang="en-US" sz="800" dirty="0"/>
          </a:p>
        </p:txBody>
      </p:sp>
      <p:pic>
        <p:nvPicPr>
          <p:cNvPr id="4" name="Picture 3" descr="A photograph showing a group of volunteers helping Barnsley museums with their outside spaces. ">
            <a:extLst>
              <a:ext uri="{FF2B5EF4-FFF2-40B4-BE49-F238E27FC236}">
                <a16:creationId xmlns:a16="http://schemas.microsoft.com/office/drawing/2014/main" id="{FE01A9B3-4A1D-401D-BC12-F828E60F8230}"/>
              </a:ext>
            </a:extLst>
          </p:cNvPr>
          <p:cNvPicPr/>
          <p:nvPr/>
        </p:nvPicPr>
        <p:blipFill rotWithShape="1">
          <a:blip r:embed="rId4" cstate="screen">
            <a:extLst>
              <a:ext uri="{28A0092B-C50C-407E-A947-70E740481C1C}">
                <a14:useLocalDpi xmlns:a14="http://schemas.microsoft.com/office/drawing/2010/main"/>
              </a:ext>
            </a:extLst>
          </a:blip>
          <a:srcRect b="-1"/>
          <a:stretch/>
        </p:blipFill>
        <p:spPr bwMode="auto">
          <a:xfrm>
            <a:off x="20" y="431"/>
            <a:ext cx="8115280" cy="6408311"/>
          </a:xfrm>
          <a:prstGeom prst="rect">
            <a:avLst/>
          </a:prstGeom>
          <a:noFill/>
        </p:spPr>
      </p:pic>
    </p:spTree>
    <p:extLst>
      <p:ext uri="{BB962C8B-B14F-4D97-AF65-F5344CB8AC3E}">
        <p14:creationId xmlns:p14="http://schemas.microsoft.com/office/powerpoint/2010/main" val="290803511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91C3-FCAC-4988-9D6E-59AC8F1891DF}"/>
              </a:ext>
            </a:extLst>
          </p:cNvPr>
          <p:cNvSpPr>
            <a:spLocks noGrp="1"/>
          </p:cNvSpPr>
          <p:nvPr>
            <p:ph type="title"/>
          </p:nvPr>
        </p:nvSpPr>
        <p:spPr>
          <a:xfrm>
            <a:off x="838200" y="-1325563"/>
            <a:ext cx="10515600" cy="1325563"/>
          </a:xfrm>
        </p:spPr>
        <p:txBody>
          <a:bodyPr lIns="45719" rIns="45719" anchor="b">
            <a:normAutofit/>
          </a:bodyPr>
          <a:lstStyle/>
          <a:p>
            <a:r>
              <a:rPr lang="en-GB" dirty="0"/>
              <a:t>Barnsley Cares</a:t>
            </a:r>
          </a:p>
        </p:txBody>
      </p:sp>
      <p:sp>
        <p:nvSpPr>
          <p:cNvPr id="18" name="Content Placeholder 8">
            <a:extLst>
              <a:ext uri="{FF2B5EF4-FFF2-40B4-BE49-F238E27FC236}">
                <a16:creationId xmlns:a16="http://schemas.microsoft.com/office/drawing/2014/main" id="{28EF86B4-4CB6-484E-B1E3-AA5F406DBB08}"/>
              </a:ext>
            </a:extLst>
          </p:cNvPr>
          <p:cNvSpPr>
            <a:spLocks noGrp="1"/>
          </p:cNvSpPr>
          <p:nvPr>
            <p:ph idx="1"/>
          </p:nvPr>
        </p:nvSpPr>
        <p:spPr>
          <a:xfrm>
            <a:off x="1282189" y="1987168"/>
            <a:ext cx="5773883" cy="4185032"/>
          </a:xfrm>
        </p:spPr>
        <p:txBody>
          <a:bodyPr>
            <a:normAutofit fontScale="25000" lnSpcReduction="20000"/>
          </a:bodyPr>
          <a:lstStyle/>
          <a:p>
            <a:pPr marL="0" indent="0">
              <a:spcAft>
                <a:spcPts val="1000"/>
              </a:spcAft>
              <a:buNone/>
            </a:pPr>
            <a:r>
              <a:rPr lang="en-GB" sz="6400" b="1" dirty="0">
                <a:effectLst/>
                <a:ea typeface="Calibri" panose="020F0502020204030204" pitchFamily="34" charset="0"/>
                <a:cs typeface="Times New Roman" panose="02020603050405020304" pitchFamily="18" charset="0"/>
              </a:rPr>
              <a:t>Heritage activities in the local care sector</a:t>
            </a:r>
          </a:p>
          <a:p>
            <a:pPr marL="0" indent="0">
              <a:spcAft>
                <a:spcPts val="1000"/>
              </a:spcAft>
              <a:buNone/>
            </a:pPr>
            <a:r>
              <a:rPr lang="en-GB" sz="6400" dirty="0">
                <a:effectLst/>
                <a:ea typeface="Calibri" panose="020F0502020204030204" pitchFamily="34" charset="0"/>
                <a:cs typeface="Times New Roman" panose="02020603050405020304" pitchFamily="18" charset="0"/>
              </a:rPr>
              <a:t>Nominated for Best Age Friendly Outreach Award </a:t>
            </a:r>
          </a:p>
          <a:p>
            <a:pPr marL="0" indent="0">
              <a:spcAft>
                <a:spcPts val="1000"/>
              </a:spcAft>
              <a:buNone/>
            </a:pPr>
            <a:r>
              <a:rPr lang="en-GB" sz="6400" dirty="0">
                <a:ea typeface="Calibri" panose="020F0502020204030204" pitchFamily="34" charset="0"/>
                <a:cs typeface="Times New Roman" panose="02020603050405020304" pitchFamily="18" charset="0"/>
              </a:rPr>
              <a:t>Coach Trips to Museums</a:t>
            </a:r>
          </a:p>
          <a:p>
            <a:pPr marL="0" indent="0">
              <a:spcAft>
                <a:spcPts val="1000"/>
              </a:spcAft>
              <a:buNone/>
            </a:pPr>
            <a:r>
              <a:rPr lang="en-GB" sz="6400" dirty="0">
                <a:ea typeface="Calibri" panose="020F0502020204030204" pitchFamily="34" charset="0"/>
                <a:cs typeface="Times New Roman" panose="02020603050405020304" pitchFamily="18" charset="0"/>
              </a:rPr>
              <a:t>‘Memory Lane’ </a:t>
            </a:r>
            <a:r>
              <a:rPr lang="en-GB" sz="6400" dirty="0" err="1">
                <a:ea typeface="Calibri" panose="020F0502020204030204" pitchFamily="34" charset="0"/>
                <a:cs typeface="Times New Roman" panose="02020603050405020304" pitchFamily="18" charset="0"/>
              </a:rPr>
              <a:t>ipad</a:t>
            </a:r>
            <a:r>
              <a:rPr lang="en-GB" sz="6400" dirty="0">
                <a:ea typeface="Calibri" panose="020F0502020204030204" pitchFamily="34" charset="0"/>
                <a:cs typeface="Times New Roman" panose="02020603050405020304" pitchFamily="18" charset="0"/>
              </a:rPr>
              <a:t> sessions</a:t>
            </a:r>
          </a:p>
          <a:p>
            <a:pPr marL="0" indent="0">
              <a:spcAft>
                <a:spcPts val="1000"/>
              </a:spcAft>
              <a:buNone/>
            </a:pPr>
            <a:r>
              <a:rPr lang="en-GB" sz="6400" dirty="0">
                <a:ea typeface="Calibri" panose="020F0502020204030204" pitchFamily="34" charset="0"/>
                <a:cs typeface="Times New Roman" panose="02020603050405020304" pitchFamily="18" charset="0"/>
              </a:rPr>
              <a:t>Exercise and reminiscence sessions in care homes</a:t>
            </a:r>
          </a:p>
          <a:p>
            <a:pPr marL="0" indent="0">
              <a:spcAft>
                <a:spcPts val="1000"/>
              </a:spcAft>
              <a:buNone/>
            </a:pPr>
            <a:r>
              <a:rPr lang="en-GB" sz="6400" dirty="0">
                <a:ea typeface="Calibri" panose="020F0502020204030204" pitchFamily="34" charset="0"/>
                <a:cs typeface="Times New Roman" panose="02020603050405020304" pitchFamily="18" charset="0"/>
              </a:rPr>
              <a:t>Collection handling sessions</a:t>
            </a:r>
          </a:p>
          <a:p>
            <a:pPr marL="0" indent="0">
              <a:spcAft>
                <a:spcPts val="1000"/>
              </a:spcAft>
              <a:buNone/>
            </a:pPr>
            <a:r>
              <a:rPr lang="en-GB" sz="6400" i="1" dirty="0">
                <a:effectLst/>
                <a:ea typeface="Calibri" panose="020F0502020204030204" pitchFamily="34" charset="0"/>
                <a:cs typeface="Times New Roman" panose="02020603050405020304" pitchFamily="18" charset="0"/>
              </a:rPr>
              <a:t>‘I love this group. I can be myself when I come here. Thank you.’ </a:t>
            </a:r>
            <a:r>
              <a:rPr lang="en-GB" sz="6400" dirty="0">
                <a:effectLst/>
                <a:ea typeface="Calibri" panose="020F0502020204030204" pitchFamily="34" charset="0"/>
                <a:cs typeface="Times New Roman" panose="02020603050405020304" pitchFamily="18" charset="0"/>
              </a:rPr>
              <a:t>Irene</a:t>
            </a:r>
          </a:p>
          <a:p>
            <a:pPr marL="0" indent="0">
              <a:spcAft>
                <a:spcPts val="1000"/>
              </a:spcAft>
              <a:buNone/>
            </a:pPr>
            <a:r>
              <a:rPr lang="en-GB" sz="6400" i="1" dirty="0">
                <a:effectLst/>
                <a:ea typeface="Calibri" panose="020F0502020204030204" pitchFamily="34" charset="0"/>
                <a:cs typeface="Times New Roman" panose="02020603050405020304" pitchFamily="18" charset="0"/>
              </a:rPr>
              <a:t>‘On behalf of myself and all our members can we thank you so very </a:t>
            </a:r>
            <a:r>
              <a:rPr lang="en-GB" sz="6400" i="1" dirty="0" err="1">
                <a:effectLst/>
                <a:ea typeface="Calibri" panose="020F0502020204030204" pitchFamily="34" charset="0"/>
                <a:cs typeface="Times New Roman" panose="02020603050405020304" pitchFamily="18" charset="0"/>
              </a:rPr>
              <a:t>very</a:t>
            </a:r>
            <a:r>
              <a:rPr lang="en-GB" sz="6400" i="1" dirty="0">
                <a:effectLst/>
                <a:ea typeface="Calibri" panose="020F0502020204030204" pitchFamily="34" charset="0"/>
                <a:cs typeface="Times New Roman" panose="02020603050405020304" pitchFamily="18" charset="0"/>
              </a:rPr>
              <a:t> much for all the hard work you put into offering such a lovely treat and event…We are so lucky to have your support at Butterflies it is greatly appreciated and valued so much.’ </a:t>
            </a:r>
            <a:r>
              <a:rPr lang="en-GB" sz="6400" dirty="0">
                <a:effectLst/>
                <a:ea typeface="Calibri" panose="020F0502020204030204" pitchFamily="34" charset="0"/>
                <a:cs typeface="Times New Roman" panose="02020603050405020304" pitchFamily="18" charset="0"/>
              </a:rPr>
              <a:t>Julie Brown Manager Butterflies Dementia Support</a:t>
            </a:r>
          </a:p>
          <a:p>
            <a:endParaRPr lang="en-US" sz="1000" dirty="0"/>
          </a:p>
        </p:txBody>
      </p:sp>
      <p:pic>
        <p:nvPicPr>
          <p:cNvPr id="5" name="Picture 4" descr="This shows a logo for Barnsley Cares.">
            <a:extLst>
              <a:ext uri="{FF2B5EF4-FFF2-40B4-BE49-F238E27FC236}">
                <a16:creationId xmlns:a16="http://schemas.microsoft.com/office/drawing/2014/main" id="{AE795716-0B4B-4303-9FDB-C03DDADCE661}"/>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8270256" y="633852"/>
            <a:ext cx="3037779" cy="2706632"/>
          </a:xfrm>
          <a:prstGeom prst="rect">
            <a:avLst/>
          </a:prstGeom>
        </p:spPr>
      </p:pic>
      <p:pic>
        <p:nvPicPr>
          <p:cNvPr id="4" name="Content Placeholder 3" descr="The photo shows a care home resident wearing a 'Memory Lane' war time helmet. He is smiling broadly.">
            <a:extLst>
              <a:ext uri="{FF2B5EF4-FFF2-40B4-BE49-F238E27FC236}">
                <a16:creationId xmlns:a16="http://schemas.microsoft.com/office/drawing/2014/main" id="{C6A74BE0-0E4F-443E-BA50-FC139D51B8E4}"/>
              </a:ext>
            </a:extLst>
          </p:cNvPr>
          <p:cNvPicPr>
            <a:picLocks/>
          </p:cNvPicPr>
          <p:nvPr/>
        </p:nvPicPr>
        <p:blipFill rotWithShape="1">
          <a:blip r:embed="rId4" cstate="email">
            <a:extLst>
              <a:ext uri="{28A0092B-C50C-407E-A947-70E740481C1C}">
                <a14:useLocalDpi xmlns:a14="http://schemas.microsoft.com/office/drawing/2010/main"/>
              </a:ext>
            </a:extLst>
          </a:blip>
          <a:srcRect r="-3"/>
          <a:stretch/>
        </p:blipFill>
        <p:spPr>
          <a:xfrm>
            <a:off x="8081734" y="3511296"/>
            <a:ext cx="3226302" cy="2757470"/>
          </a:xfrm>
          <a:prstGeom prst="rect">
            <a:avLst/>
          </a:prstGeom>
        </p:spPr>
      </p:pic>
    </p:spTree>
    <p:extLst>
      <p:ext uri="{BB962C8B-B14F-4D97-AF65-F5344CB8AC3E}">
        <p14:creationId xmlns:p14="http://schemas.microsoft.com/office/powerpoint/2010/main" val="127634355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FE11-DB0D-4B69-BB36-E0091DF85A75}"/>
              </a:ext>
            </a:extLst>
          </p:cNvPr>
          <p:cNvSpPr>
            <a:spLocks noGrp="1"/>
          </p:cNvSpPr>
          <p:nvPr>
            <p:ph type="ctrTitle"/>
          </p:nvPr>
        </p:nvSpPr>
        <p:spPr>
          <a:xfrm>
            <a:off x="5673747" y="1408814"/>
            <a:ext cx="5683102" cy="2235277"/>
          </a:xfrm>
        </p:spPr>
        <p:txBody>
          <a:bodyPr>
            <a:normAutofit/>
          </a:bodyPr>
          <a:lstStyle/>
          <a:p>
            <a:pPr algn="l"/>
            <a:r>
              <a:rPr lang="en-GB" sz="5400" dirty="0">
                <a:solidFill>
                  <a:srgbClr val="FFFFFF"/>
                </a:solidFill>
              </a:rPr>
              <a:t>Schools and Wellbeing</a:t>
            </a:r>
          </a:p>
        </p:txBody>
      </p:sp>
      <p:sp>
        <p:nvSpPr>
          <p:cNvPr id="3" name="Subtitle 2">
            <a:extLst>
              <a:ext uri="{FF2B5EF4-FFF2-40B4-BE49-F238E27FC236}">
                <a16:creationId xmlns:a16="http://schemas.microsoft.com/office/drawing/2014/main" id="{29EE9CA5-85AF-4313-A0CD-79421694F04F}"/>
              </a:ext>
            </a:extLst>
          </p:cNvPr>
          <p:cNvSpPr>
            <a:spLocks noGrp="1"/>
          </p:cNvSpPr>
          <p:nvPr>
            <p:ph type="subTitle" idx="1"/>
          </p:nvPr>
        </p:nvSpPr>
        <p:spPr>
          <a:xfrm>
            <a:off x="5986272" y="3651047"/>
            <a:ext cx="5370576" cy="911117"/>
          </a:xfrm>
        </p:spPr>
        <p:txBody>
          <a:bodyPr>
            <a:normAutofit/>
          </a:bodyPr>
          <a:lstStyle/>
          <a:p>
            <a:pPr algn="l"/>
            <a:r>
              <a:rPr lang="en-GB" sz="2000" u="sng" dirty="0">
                <a:solidFill>
                  <a:srgbClr val="FFFFFF"/>
                </a:solidFill>
                <a:effectLst/>
                <a:latin typeface="Calibri" panose="020F0502020204030204" pitchFamily="34" charset="0"/>
                <a:ea typeface="Calibri" panose="020F0502020204030204" pitchFamily="34" charset="0"/>
                <a:hlinkClick r:id="rId3"/>
              </a:rPr>
              <a:t>https://barnsleymuseums.art.blog/2021/02/01/wellbeing-resources-for-children/</a:t>
            </a:r>
            <a:endParaRPr lang="en-GB" sz="2000" dirty="0">
              <a:solidFill>
                <a:srgbClr val="FFFFFF"/>
              </a:solidFill>
            </a:endParaRPr>
          </a:p>
        </p:txBody>
      </p:sp>
      <p:pic>
        <p:nvPicPr>
          <p:cNvPr id="5" name="Picture 4" descr="The photograph shows a group of school children smiling with arms in the air outside a Barnsley museum.">
            <a:extLst>
              <a:ext uri="{FF2B5EF4-FFF2-40B4-BE49-F238E27FC236}">
                <a16:creationId xmlns:a16="http://schemas.microsoft.com/office/drawing/2014/main" id="{62D88BFE-8B16-4F79-B07D-246872F06D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Tree>
    <p:extLst>
      <p:ext uri="{BB962C8B-B14F-4D97-AF65-F5344CB8AC3E}">
        <p14:creationId xmlns:p14="http://schemas.microsoft.com/office/powerpoint/2010/main" val="356828730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2617-DC02-4792-B1F7-1B4EB3E6F164}"/>
              </a:ext>
            </a:extLst>
          </p:cNvPr>
          <p:cNvSpPr>
            <a:spLocks noGrp="1"/>
          </p:cNvSpPr>
          <p:nvPr>
            <p:ph type="title"/>
          </p:nvPr>
        </p:nvSpPr>
        <p:spPr>
          <a:xfrm>
            <a:off x="1524000" y="-1733550"/>
            <a:ext cx="9144000" cy="1047750"/>
          </a:xfrm>
        </p:spPr>
        <p:txBody>
          <a:bodyPr lIns="45719" rIns="45719" anchor="b">
            <a:normAutofit/>
          </a:bodyPr>
          <a:lstStyle/>
          <a:p>
            <a:r>
              <a:rPr lang="en-GB" dirty="0"/>
              <a:t>Draw Hope</a:t>
            </a:r>
          </a:p>
        </p:txBody>
      </p:sp>
      <p:sp>
        <p:nvSpPr>
          <p:cNvPr id="3" name="Subtitle 2">
            <a:extLst>
              <a:ext uri="{FF2B5EF4-FFF2-40B4-BE49-F238E27FC236}">
                <a16:creationId xmlns:a16="http://schemas.microsoft.com/office/drawing/2014/main" id="{DC6FA610-D449-4DAE-ABE0-45ED6398CDE6}"/>
              </a:ext>
            </a:extLst>
          </p:cNvPr>
          <p:cNvSpPr>
            <a:spLocks noGrp="1"/>
          </p:cNvSpPr>
          <p:nvPr>
            <p:ph type="subTitle" idx="1"/>
          </p:nvPr>
        </p:nvSpPr>
        <p:spPr>
          <a:xfrm>
            <a:off x="8153401" y="561474"/>
            <a:ext cx="3322316" cy="5078750"/>
          </a:xfrm>
        </p:spPr>
        <p:txBody>
          <a:bodyPr anchor="t">
            <a:normAutofit fontScale="85000" lnSpcReduction="20000"/>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0" cap="none" spc="0" normalizeH="0" baseline="0" noProof="0" dirty="0">
                <a:ln>
                  <a:noFill/>
                </a:ln>
                <a:solidFill>
                  <a:srgbClr val="000000"/>
                </a:solidFill>
                <a:effectLst/>
                <a:uLnTx/>
                <a:uFillTx/>
                <a:latin typeface="+mn-lt"/>
                <a:ea typeface="+mn-ea"/>
                <a:cs typeface="+mn-cs"/>
                <a:sym typeface="Calibri"/>
                <a:hlinkClick r:id="rId3"/>
              </a:rPr>
              <a:t>https://www.youtube.com/watch?v=Un2I6fFm_lE</a:t>
            </a:r>
            <a:endParaRPr kumimoji="0" lang="en-GB" sz="2000" b="0" i="0" u="none" strike="noStrike" kern="0" cap="none" spc="0" normalizeH="0" baseline="0" noProof="0" dirty="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mn-lt"/>
                <a:ea typeface="+mn-ea"/>
                <a:cs typeface="+mn-cs"/>
                <a:sym typeface="Calibri"/>
              </a:rPr>
              <a:t>‘I referred one of my clients to the art group that you are running on Saturdays. I have just had a conversation with her mum, and I just wanted to pass over some very positive feedback. She said that A is absolutely thriving in the class, and she has never seen her so enthusiastic or this happy in a long time. She looks forward to Saturdays and has said that she will be gutted once the classes come to an end. So I just wanted to say a great big thank you. Your class has made a massive difference to her’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mn-lt"/>
              <a:ea typeface="+mn-ea"/>
              <a:cs typeface="+mn-cs"/>
              <a:sym typeface="Calibri"/>
            </a:endParaRPr>
          </a:p>
        </p:txBody>
      </p:sp>
      <p:pic>
        <p:nvPicPr>
          <p:cNvPr id="7" name="Picture 6">
            <a:extLst>
              <a:ext uri="{FF2B5EF4-FFF2-40B4-BE49-F238E27FC236}">
                <a16:creationId xmlns:a16="http://schemas.microsoft.com/office/drawing/2014/main" id="{CAAF4DB9-F51F-461A-8BC5-AC4F1BF06676}"/>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6280" y="1618725"/>
            <a:ext cx="6436548" cy="3620550"/>
          </a:xfrm>
          <a:prstGeom prst="rect">
            <a:avLst/>
          </a:prstGeom>
        </p:spPr>
      </p:pic>
      <p:sp>
        <p:nvSpPr>
          <p:cNvPr id="4" name="AutoShape 2">
            <a:extLst>
              <a:ext uri="{FF2B5EF4-FFF2-40B4-BE49-F238E27FC236}">
                <a16:creationId xmlns:a16="http://schemas.microsoft.com/office/drawing/2014/main" id="{DE2A6F57-3B4F-4B05-B4D6-0D63D5DCDDBA}"/>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70630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24B9D0-9CA6-4D44-B1D1-21CA53CEDE56}"/>
              </a:ext>
            </a:extLst>
          </p:cNvPr>
          <p:cNvSpPr>
            <a:spLocks noGrp="1"/>
          </p:cNvSpPr>
          <p:nvPr>
            <p:ph type="title" idx="4294967295"/>
          </p:nvPr>
        </p:nvSpPr>
        <p:spPr>
          <a:xfrm>
            <a:off x="838200" y="-1325563"/>
            <a:ext cx="10515600" cy="1325563"/>
          </a:xfrm>
        </p:spPr>
        <p:txBody>
          <a:bodyPr lIns="45719" rIns="45719" anchor="b">
            <a:normAutofit/>
          </a:bodyPr>
          <a:lstStyle/>
          <a:p>
            <a:r>
              <a:rPr lang="en-GB" dirty="0"/>
              <a:t>Kindred – Covid Recovery Fund</a:t>
            </a:r>
          </a:p>
        </p:txBody>
      </p:sp>
      <p:pic>
        <p:nvPicPr>
          <p:cNvPr id="3" name="Picture 2" descr="A photograph of activities to help engage Barnsley families with multiple and complex needs.">
            <a:extLst>
              <a:ext uri="{FF2B5EF4-FFF2-40B4-BE49-F238E27FC236}">
                <a16:creationId xmlns:a16="http://schemas.microsoft.com/office/drawing/2014/main" id="{583DB464-3DFE-4549-8283-00A3142AE2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268" y="2238872"/>
            <a:ext cx="1734353" cy="2446505"/>
          </a:xfrm>
          <a:prstGeom prst="rect">
            <a:avLst/>
          </a:prstGeom>
        </p:spPr>
      </p:pic>
      <p:pic>
        <p:nvPicPr>
          <p:cNvPr id="2" name="Picture 1" descr="One of many photographs of Barnsley people enjoying crafts in Barnsley's outdoor spaces.">
            <a:extLst>
              <a:ext uri="{FF2B5EF4-FFF2-40B4-BE49-F238E27FC236}">
                <a16:creationId xmlns:a16="http://schemas.microsoft.com/office/drawing/2014/main" id="{DEDF2726-5494-4811-B70D-8BC03F4673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9335" y="2243436"/>
            <a:ext cx="1734353" cy="2456901"/>
          </a:xfrm>
          <a:prstGeom prst="rect">
            <a:avLst/>
          </a:prstGeom>
        </p:spPr>
      </p:pic>
      <p:pic>
        <p:nvPicPr>
          <p:cNvPr id="4" name="Picture 3" descr="A photograph of young people in Barnsley enjoying outdoor spaces in amongst the trees.">
            <a:extLst>
              <a:ext uri="{FF2B5EF4-FFF2-40B4-BE49-F238E27FC236}">
                <a16:creationId xmlns:a16="http://schemas.microsoft.com/office/drawing/2014/main" id="{C040B828-08A5-4E62-BD9A-05FA7AAC92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10091365" y="2609718"/>
            <a:ext cx="2466917" cy="1734353"/>
          </a:xfrm>
          <a:prstGeom prst="rect">
            <a:avLst/>
          </a:prstGeom>
        </p:spPr>
      </p:pic>
      <p:pic>
        <p:nvPicPr>
          <p:cNvPr id="5" name="Picture 4" descr="A photograph of young people enjoying pizza in woodland in Barnsley.">
            <a:extLst>
              <a:ext uri="{FF2B5EF4-FFF2-40B4-BE49-F238E27FC236}">
                <a16:creationId xmlns:a16="http://schemas.microsoft.com/office/drawing/2014/main" id="{56728E32-9F80-42D6-8006-EF0F0F223BD6}"/>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1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2380949" y="2250223"/>
            <a:ext cx="3321937" cy="2451261"/>
          </a:xfrm>
          <a:prstGeom prst="rect">
            <a:avLst/>
          </a:prstGeom>
        </p:spPr>
      </p:pic>
      <p:pic>
        <p:nvPicPr>
          <p:cNvPr id="6" name="Picture 5" descr="The photograph is of a young person enjoying getting involved with planting a plant.">
            <a:extLst>
              <a:ext uri="{FF2B5EF4-FFF2-40B4-BE49-F238E27FC236}">
                <a16:creationId xmlns:a16="http://schemas.microsoft.com/office/drawing/2014/main" id="{9FB01DEA-A003-4D82-8EE2-2071B1576A4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782" y="1"/>
            <a:ext cx="1871291" cy="2103790"/>
          </a:xfrm>
          <a:prstGeom prst="rect">
            <a:avLst/>
          </a:prstGeom>
        </p:spPr>
      </p:pic>
      <p:pic>
        <p:nvPicPr>
          <p:cNvPr id="8" name="Picture 7" descr="A photograph of young people with easels painting the view, in one of Barnsley's outdoor green spaces.">
            <a:extLst>
              <a:ext uri="{FF2B5EF4-FFF2-40B4-BE49-F238E27FC236}">
                <a16:creationId xmlns:a16="http://schemas.microsoft.com/office/drawing/2014/main" id="{D61AB1F8-68F4-4BAF-BC39-45708A3D48E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3" b="-3"/>
          <a:stretch/>
        </p:blipFill>
        <p:spPr>
          <a:xfrm>
            <a:off x="6627343" y="16507"/>
            <a:ext cx="2446038" cy="2070777"/>
          </a:xfrm>
          <a:prstGeom prst="rect">
            <a:avLst/>
          </a:prstGeom>
        </p:spPr>
      </p:pic>
      <p:pic>
        <p:nvPicPr>
          <p:cNvPr id="9" name="Picture 8" descr="A photograph of a young person examining some flowers outside in Barnsley.">
            <a:extLst>
              <a:ext uri="{FF2B5EF4-FFF2-40B4-BE49-F238E27FC236}">
                <a16:creationId xmlns:a16="http://schemas.microsoft.com/office/drawing/2014/main" id="{B4E1233C-8F14-448D-AFF1-F3486474B29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3"/>
          <a:stretch/>
        </p:blipFill>
        <p:spPr>
          <a:xfrm>
            <a:off x="4381916" y="0"/>
            <a:ext cx="2168376" cy="2087284"/>
          </a:xfrm>
          <a:prstGeom prst="rect">
            <a:avLst/>
          </a:prstGeom>
        </p:spPr>
      </p:pic>
      <p:pic>
        <p:nvPicPr>
          <p:cNvPr id="10" name="Picture 9" descr="A photograph of young people enjoying the wildlife and greenery surrounding a pond.">
            <a:extLst>
              <a:ext uri="{FF2B5EF4-FFF2-40B4-BE49-F238E27FC236}">
                <a16:creationId xmlns:a16="http://schemas.microsoft.com/office/drawing/2014/main" id="{9BAB1235-7AB6-4FD9-9815-4CE137643BE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210133" y="33013"/>
            <a:ext cx="2287110" cy="2070777"/>
          </a:xfrm>
          <a:prstGeom prst="rect">
            <a:avLst/>
          </a:prstGeom>
        </p:spPr>
      </p:pic>
      <p:pic>
        <p:nvPicPr>
          <p:cNvPr id="11" name="Picture 10" descr="A photograph of a group of young people enjoying a walk in Barnsley green space.">
            <a:extLst>
              <a:ext uri="{FF2B5EF4-FFF2-40B4-BE49-F238E27FC236}">
                <a16:creationId xmlns:a16="http://schemas.microsoft.com/office/drawing/2014/main" id="{46415F24-0074-45C3-A6C0-1D20256E8CB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806845" y="2238872"/>
            <a:ext cx="2708531" cy="2452337"/>
          </a:xfrm>
          <a:prstGeom prst="rect">
            <a:avLst/>
          </a:prstGeom>
        </p:spPr>
      </p:pic>
      <p:pic>
        <p:nvPicPr>
          <p:cNvPr id="12" name="Picture 11" descr="A photograph of a young person reading a book at Barnsley's Old Moor RSPB outside space.">
            <a:extLst>
              <a:ext uri="{FF2B5EF4-FFF2-40B4-BE49-F238E27FC236}">
                <a16:creationId xmlns:a16="http://schemas.microsoft.com/office/drawing/2014/main" id="{81FE85CF-49E2-426A-A52E-00E45721D91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2374" y="4801670"/>
            <a:ext cx="2836736" cy="2056330"/>
          </a:xfrm>
          <a:prstGeom prst="rect">
            <a:avLst/>
          </a:prstGeom>
        </p:spPr>
      </p:pic>
      <p:pic>
        <p:nvPicPr>
          <p:cNvPr id="13" name="Picture 12" descr="A photograph of young people enjoying the flowers.">
            <a:extLst>
              <a:ext uri="{FF2B5EF4-FFF2-40B4-BE49-F238E27FC236}">
                <a16:creationId xmlns:a16="http://schemas.microsoft.com/office/drawing/2014/main" id="{A6F06CC1-7D37-4091-90C8-60A88F6EBB3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69533" y="4801670"/>
            <a:ext cx="1542248" cy="2056330"/>
          </a:xfrm>
          <a:prstGeom prst="rect">
            <a:avLst/>
          </a:prstGeom>
        </p:spPr>
      </p:pic>
      <p:pic>
        <p:nvPicPr>
          <p:cNvPr id="14" name="Picture 13" descr="A photograph of group of young people sitting in front of a makeshift shelter they built from tree branches in the woods.">
            <a:extLst>
              <a:ext uri="{FF2B5EF4-FFF2-40B4-BE49-F238E27FC236}">
                <a16:creationId xmlns:a16="http://schemas.microsoft.com/office/drawing/2014/main" id="{6517B09F-6FA1-49CF-88AF-93B61F595E0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24534" y="4801670"/>
            <a:ext cx="1840114" cy="2068740"/>
          </a:xfrm>
          <a:prstGeom prst="rect">
            <a:avLst/>
          </a:prstGeom>
        </p:spPr>
      </p:pic>
      <p:pic>
        <p:nvPicPr>
          <p:cNvPr id="15" name="Picture 14" descr="A photograph of young people outside at a wooden table using sticks and other natural items to create art.">
            <a:extLst>
              <a:ext uri="{FF2B5EF4-FFF2-40B4-BE49-F238E27FC236}">
                <a16:creationId xmlns:a16="http://schemas.microsoft.com/office/drawing/2014/main" id="{F8AF95E9-7BAB-425A-8B60-927864DDE2F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b="-1"/>
          <a:stretch/>
        </p:blipFill>
        <p:spPr>
          <a:xfrm>
            <a:off x="6577401" y="4801670"/>
            <a:ext cx="1966972" cy="2039823"/>
          </a:xfrm>
          <a:prstGeom prst="rect">
            <a:avLst/>
          </a:prstGeom>
        </p:spPr>
      </p:pic>
      <p:pic>
        <p:nvPicPr>
          <p:cNvPr id="16" name="Picture 15" descr="A photograph of a young person enjoying being outdoors and weaving twine.">
            <a:extLst>
              <a:ext uri="{FF2B5EF4-FFF2-40B4-BE49-F238E27FC236}">
                <a16:creationId xmlns:a16="http://schemas.microsoft.com/office/drawing/2014/main" id="{234BC12E-0E84-4843-97E1-C30ABE1FD37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57126" y="4801669"/>
            <a:ext cx="2727798" cy="2045849"/>
          </a:xfrm>
          <a:prstGeom prst="rect">
            <a:avLst/>
          </a:prstGeom>
        </p:spPr>
      </p:pic>
      <p:sp>
        <p:nvSpPr>
          <p:cNvPr id="17" name="TextBox 16">
            <a:extLst>
              <a:ext uri="{FF2B5EF4-FFF2-40B4-BE49-F238E27FC236}">
                <a16:creationId xmlns:a16="http://schemas.microsoft.com/office/drawing/2014/main" id="{C0B318FD-601C-4453-A938-3DF2DD5A2C34}"/>
              </a:ext>
            </a:extLst>
          </p:cNvPr>
          <p:cNvSpPr txBox="1"/>
          <p:nvPr/>
        </p:nvSpPr>
        <p:spPr>
          <a:xfrm>
            <a:off x="1906073" y="285750"/>
            <a:ext cx="2475843" cy="1846659"/>
          </a:xfrm>
          <a:prstGeom prst="rect">
            <a:avLst/>
          </a:prstGeom>
          <a:noFill/>
        </p:spPr>
        <p:txBody>
          <a:bodyPr wrap="square" rtlCol="0">
            <a:spAutoFit/>
          </a:bodyPr>
          <a:lstStyle/>
          <a:p>
            <a:pPr algn="ctr"/>
            <a:r>
              <a:rPr lang="en-US" sz="2800" b="1" dirty="0">
                <a:latin typeface="Poppins Light" panose="02000000000000000000" pitchFamily="2" charset="0"/>
                <a:cs typeface="Poppins Light" panose="02000000000000000000" pitchFamily="2" charset="0"/>
              </a:rPr>
              <a:t>KINDRED</a:t>
            </a:r>
          </a:p>
          <a:p>
            <a:endParaRPr lang="en-US" sz="1000" dirty="0">
              <a:latin typeface="Poppins Light" panose="02000000000000000000" pitchFamily="2" charset="0"/>
              <a:cs typeface="Poppins Light" panose="02000000000000000000" pitchFamily="2" charset="0"/>
            </a:endParaRPr>
          </a:p>
          <a:p>
            <a:pPr algn="ctr"/>
            <a:r>
              <a:rPr lang="en-US" dirty="0">
                <a:latin typeface="Poppins Light" panose="02000000000000000000" pitchFamily="2" charset="0"/>
                <a:cs typeface="Poppins Light" panose="02000000000000000000" pitchFamily="2" charset="0"/>
              </a:rPr>
              <a:t>Engaging Barnsley families with multiple and complex needs</a:t>
            </a:r>
            <a:endParaRPr lang="en-GB" dirty="0">
              <a:latin typeface="Poppins Light" panose="02000000000000000000" pitchFamily="2" charset="0"/>
              <a:cs typeface="Poppins Light" panose="02000000000000000000" pitchFamily="2" charset="0"/>
            </a:endParaRPr>
          </a:p>
        </p:txBody>
      </p:sp>
    </p:spTree>
    <p:extLst>
      <p:ext uri="{BB962C8B-B14F-4D97-AF65-F5344CB8AC3E}">
        <p14:creationId xmlns:p14="http://schemas.microsoft.com/office/powerpoint/2010/main" val="23319277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B460-6E91-4105-8869-0F6B74E161A1}"/>
              </a:ext>
            </a:extLst>
          </p:cNvPr>
          <p:cNvSpPr>
            <a:spLocks noGrp="1"/>
          </p:cNvSpPr>
          <p:nvPr>
            <p:ph type="title"/>
          </p:nvPr>
        </p:nvSpPr>
        <p:spPr>
          <a:xfrm>
            <a:off x="838200" y="-1325563"/>
            <a:ext cx="10515600" cy="1325563"/>
          </a:xfrm>
        </p:spPr>
        <p:txBody>
          <a:bodyPr lIns="45719" rIns="45719" anchor="b">
            <a:normAutofit/>
          </a:bodyPr>
          <a:lstStyle/>
          <a:p>
            <a:r>
              <a:rPr lang="en-GB" dirty="0"/>
              <a:t>Fusion</a:t>
            </a:r>
          </a:p>
        </p:txBody>
      </p:sp>
      <p:sp>
        <p:nvSpPr>
          <p:cNvPr id="3" name="Content Placeholder 2">
            <a:extLst>
              <a:ext uri="{FF2B5EF4-FFF2-40B4-BE49-F238E27FC236}">
                <a16:creationId xmlns:a16="http://schemas.microsoft.com/office/drawing/2014/main" id="{3F0434BD-63E9-4241-8C4B-BD580120DF00}"/>
              </a:ext>
            </a:extLst>
          </p:cNvPr>
          <p:cNvSpPr>
            <a:spLocks noGrp="1"/>
          </p:cNvSpPr>
          <p:nvPr>
            <p:ph idx="1"/>
          </p:nvPr>
        </p:nvSpPr>
        <p:spPr>
          <a:xfrm>
            <a:off x="1444482" y="933979"/>
            <a:ext cx="5637240" cy="2987572"/>
          </a:xfrm>
        </p:spPr>
        <p:txBody>
          <a:bodyPr>
            <a:normAutofit/>
          </a:bodyPr>
          <a:lstStyle/>
          <a:p>
            <a:pPr marL="0" indent="0" algn="ctr">
              <a:buNone/>
            </a:pPr>
            <a:endParaRPr lang="en-GB" sz="2000" b="1" dirty="0">
              <a:latin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cs typeface="Calibri" panose="020F0502020204030204" pitchFamily="34" charset="0"/>
              </a:rPr>
              <a:t>EVERY CHILD IN BARNSLEY HAS AN OPPORTUNITY TO ACCESS ARTS, HERITAGE &amp; CULTURAL ACTIVITY</a:t>
            </a:r>
          </a:p>
          <a:p>
            <a:pPr marL="0" indent="0" algn="ctr">
              <a:buNone/>
            </a:pPr>
            <a:endParaRPr lang="en-GB" sz="1400" dirty="0">
              <a:latin typeface="Calibri" panose="020F0502020204030204" pitchFamily="34" charset="0"/>
              <a:cs typeface="Calibri" panose="020F0502020204030204" pitchFamily="34" charset="0"/>
            </a:endParaRPr>
          </a:p>
          <a:p>
            <a:pPr marL="0" indent="0" algn="ctr">
              <a:buNone/>
            </a:pPr>
            <a:r>
              <a:rPr lang="en-GB" sz="2000" dirty="0">
                <a:latin typeface="Calibri" panose="020F0502020204030204" pitchFamily="34" charset="0"/>
                <a:cs typeface="Calibri" panose="020F0502020204030204" pitchFamily="34" charset="0"/>
              </a:rPr>
              <a:t>Partnership brings together </a:t>
            </a:r>
            <a:r>
              <a:rPr lang="en-GB" sz="2400" dirty="0">
                <a:latin typeface="Calibri" panose="020F0502020204030204" pitchFamily="34" charset="0"/>
                <a:cs typeface="Calibri" panose="020F0502020204030204" pitchFamily="34" charset="0"/>
              </a:rPr>
              <a:t>education, arts, heritage, cultural, creative, BMBC - health, communities, employment and skills </a:t>
            </a:r>
            <a:r>
              <a:rPr lang="en-GB" sz="2000" dirty="0">
                <a:latin typeface="Calibri" panose="020F0502020204030204" pitchFamily="34" charset="0"/>
                <a:cs typeface="Calibri" panose="020F0502020204030204" pitchFamily="34" charset="0"/>
              </a:rPr>
              <a:t>to develop strategic plans &amp; facilitate activity</a:t>
            </a: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2D29311-AC7F-194A-84E9-607C802EA1C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1786" y="132609"/>
            <a:ext cx="4115732" cy="1013192"/>
          </a:xfrm>
          <a:prstGeom prst="rect">
            <a:avLst/>
          </a:prstGeom>
        </p:spPr>
      </p:pic>
      <p:pic>
        <p:nvPicPr>
          <p:cNvPr id="13" name="Picture 12" descr="A collage of people from a Zoom call.">
            <a:extLst>
              <a:ext uri="{FF2B5EF4-FFF2-40B4-BE49-F238E27FC236}">
                <a16:creationId xmlns:a16="http://schemas.microsoft.com/office/drawing/2014/main" id="{9D3E53EE-2C3E-4E5C-A975-CDC3F29BF4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5198" y="4159149"/>
            <a:ext cx="2980689" cy="1676638"/>
          </a:xfrm>
          <a:prstGeom prst="rect">
            <a:avLst/>
          </a:prstGeom>
        </p:spPr>
      </p:pic>
      <p:sp>
        <p:nvSpPr>
          <p:cNvPr id="15" name="TextBox 14">
            <a:extLst>
              <a:ext uri="{FF2B5EF4-FFF2-40B4-BE49-F238E27FC236}">
                <a16:creationId xmlns:a16="http://schemas.microsoft.com/office/drawing/2014/main" id="{2F0E852E-6956-46DE-B21E-A9457BE41229}"/>
              </a:ext>
            </a:extLst>
          </p:cNvPr>
          <p:cNvSpPr txBox="1"/>
          <p:nvPr/>
        </p:nvSpPr>
        <p:spPr>
          <a:xfrm>
            <a:off x="1444482" y="91783"/>
            <a:ext cx="4230084" cy="830997"/>
          </a:xfrm>
          <a:prstGeom prst="rect">
            <a:avLst/>
          </a:prstGeom>
          <a:noFill/>
        </p:spPr>
        <p:txBody>
          <a:bodyPr wrap="square">
            <a:spAutoFit/>
          </a:bodyPr>
          <a:lstStyle/>
          <a:p>
            <a:r>
              <a:rPr lang="en-GB" sz="2400" b="1" dirty="0">
                <a:solidFill>
                  <a:srgbClr val="C00000"/>
                </a:solidFill>
                <a:latin typeface="Calibri" panose="020F0502020204030204" pitchFamily="34" charset="0"/>
                <a:ea typeface="+mj-ea"/>
                <a:cs typeface="Calibri" panose="020F0502020204030204" pitchFamily="34" charset="0"/>
              </a:rPr>
              <a:t>The fundamental principle at the core of FUSION is that…</a:t>
            </a:r>
          </a:p>
        </p:txBody>
      </p:sp>
      <p:pic>
        <p:nvPicPr>
          <p:cNvPr id="16" name="Picture 15" descr="Creative Camps logo">
            <a:extLst>
              <a:ext uri="{FF2B5EF4-FFF2-40B4-BE49-F238E27FC236}">
                <a16:creationId xmlns:a16="http://schemas.microsoft.com/office/drawing/2014/main" id="{2D091286-B165-453C-B924-2914733195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36591" y="3525945"/>
            <a:ext cx="1988606" cy="1988606"/>
          </a:xfrm>
          <a:prstGeom prst="rect">
            <a:avLst/>
          </a:prstGeom>
        </p:spPr>
      </p:pic>
      <p:sp>
        <p:nvSpPr>
          <p:cNvPr id="17" name="TextBox 16">
            <a:extLst>
              <a:ext uri="{FF2B5EF4-FFF2-40B4-BE49-F238E27FC236}">
                <a16:creationId xmlns:a16="http://schemas.microsoft.com/office/drawing/2014/main" id="{F852A327-4587-45E8-92C1-52DA53835E15}"/>
              </a:ext>
            </a:extLst>
          </p:cNvPr>
          <p:cNvSpPr txBox="1"/>
          <p:nvPr/>
        </p:nvSpPr>
        <p:spPr>
          <a:xfrm>
            <a:off x="1331970" y="3921552"/>
            <a:ext cx="4455108" cy="2862322"/>
          </a:xfrm>
          <a:prstGeom prst="rect">
            <a:avLst/>
          </a:prstGeom>
          <a:noFill/>
        </p:spPr>
        <p:txBody>
          <a:bodyPr wrap="square">
            <a:spAutoFit/>
          </a:bodyPr>
          <a:lstStyle/>
          <a:p>
            <a:r>
              <a:rPr lang="en-GB" b="1" dirty="0"/>
              <a:t>PRIORITIES 2022/23:</a:t>
            </a:r>
          </a:p>
          <a:p>
            <a:pPr marL="342900" indent="-342900">
              <a:buFont typeface="Courier New" panose="02070309020205020404" pitchFamily="49" charset="0"/>
              <a:buChar char="o"/>
            </a:pPr>
            <a:r>
              <a:rPr lang="en-GB" b="1" dirty="0"/>
              <a:t>Win the hearts and minds of the education sector </a:t>
            </a:r>
            <a:r>
              <a:rPr lang="en-GB" dirty="0"/>
              <a:t>so pupils have access to quality arts provision.</a:t>
            </a:r>
          </a:p>
          <a:p>
            <a:pPr marL="342900" indent="-342900">
              <a:buFont typeface="Courier New" panose="02070309020205020404" pitchFamily="49" charset="0"/>
              <a:buChar char="o"/>
            </a:pPr>
            <a:r>
              <a:rPr lang="en-GB" b="1" dirty="0"/>
              <a:t>Enable Youth Voice to sit at the heart of</a:t>
            </a:r>
            <a:r>
              <a:rPr lang="en-GB" dirty="0"/>
              <a:t> Fusion's strategy and practice.</a:t>
            </a:r>
          </a:p>
          <a:p>
            <a:pPr marL="342900" indent="-342900">
              <a:buFont typeface="Courier New" panose="02070309020205020404" pitchFamily="49" charset="0"/>
              <a:buChar char="o"/>
            </a:pPr>
            <a:r>
              <a:rPr lang="en-GB" b="1" dirty="0"/>
              <a:t>Creative careers strategy </a:t>
            </a:r>
            <a:r>
              <a:rPr lang="en-GB" dirty="0"/>
              <a:t>that focuses on progression and employability</a:t>
            </a:r>
          </a:p>
          <a:p>
            <a:pPr marL="342900" indent="-342900">
              <a:buFont typeface="Courier New" panose="02070309020205020404" pitchFamily="49" charset="0"/>
              <a:buChar char="o"/>
            </a:pPr>
            <a:r>
              <a:rPr lang="en-GB" b="1" dirty="0"/>
              <a:t>Early Years &amp; Community </a:t>
            </a:r>
            <a:r>
              <a:rPr lang="en-GB" dirty="0"/>
              <a:t>embed into Festival of Joy</a:t>
            </a:r>
            <a:endParaRPr lang="en-US" dirty="0"/>
          </a:p>
        </p:txBody>
      </p:sp>
      <p:pic>
        <p:nvPicPr>
          <p:cNvPr id="19" name="Picture 18" descr="A picture containing a young person pointing to a memorial.">
            <a:extLst>
              <a:ext uri="{FF2B5EF4-FFF2-40B4-BE49-F238E27FC236}">
                <a16:creationId xmlns:a16="http://schemas.microsoft.com/office/drawing/2014/main" id="{96C7FCF1-95F7-4172-94D1-A14D1B650A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83566" y="1268548"/>
            <a:ext cx="3463952" cy="2597964"/>
          </a:xfrm>
          <a:prstGeom prst="rect">
            <a:avLst/>
          </a:prstGeom>
        </p:spPr>
      </p:pic>
      <p:cxnSp>
        <p:nvCxnSpPr>
          <p:cNvPr id="22" name="Straight Connector 21">
            <a:extLst>
              <a:ext uri="{FF2B5EF4-FFF2-40B4-BE49-F238E27FC236}">
                <a16:creationId xmlns:a16="http://schemas.microsoft.com/office/drawing/2014/main" id="{3BFEE740-5778-4989-A4C0-3088E63E1F27}"/>
              </a:ext>
              <a:ext uri="{C183D7F6-B498-43B3-948B-1728B52AA6E4}">
                <adec:decorative xmlns:adec="http://schemas.microsoft.com/office/drawing/2017/decorative" val="1"/>
              </a:ext>
            </a:extLst>
          </p:cNvPr>
          <p:cNvCxnSpPr>
            <a:cxnSpLocks/>
          </p:cNvCxnSpPr>
          <p:nvPr/>
        </p:nvCxnSpPr>
        <p:spPr>
          <a:xfrm>
            <a:off x="1331970" y="1145801"/>
            <a:ext cx="9213704" cy="0"/>
          </a:xfrm>
          <a:prstGeom prst="line">
            <a:avLst/>
          </a:prstGeom>
          <a:ln w="38100">
            <a:solidFill>
              <a:srgbClr val="F29E1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A6727B-0343-497F-82C9-21065943A3EE}"/>
              </a:ext>
            </a:extLst>
          </p:cNvPr>
          <p:cNvSpPr txBox="1"/>
          <p:nvPr/>
        </p:nvSpPr>
        <p:spPr>
          <a:xfrm>
            <a:off x="6140076" y="5986727"/>
            <a:ext cx="5001208" cy="738664"/>
          </a:xfrm>
          <a:prstGeom prst="rect">
            <a:avLst/>
          </a:prstGeom>
          <a:noFill/>
        </p:spPr>
        <p:txBody>
          <a:bodyPr wrap="square">
            <a:spAutoFit/>
          </a:bodyPr>
          <a:lstStyle/>
          <a:p>
            <a:r>
              <a:rPr lang="en-GB" sz="2400" b="1" dirty="0">
                <a:solidFill>
                  <a:srgbClr val="952025"/>
                </a:solidFill>
                <a:latin typeface="Calibri" panose="020F0502020204030204" pitchFamily="34" charset="0"/>
                <a:cs typeface="Calibri" panose="020F0502020204030204" pitchFamily="34" charset="0"/>
              </a:rPr>
              <a:t>FESTIVAL OF JOY 2023 - </a:t>
            </a:r>
            <a:r>
              <a:rPr lang="en-GB" dirty="0"/>
              <a:t>for  ALL children, young people &amp; families in Barnsley</a:t>
            </a:r>
          </a:p>
        </p:txBody>
      </p:sp>
    </p:spTree>
    <p:extLst>
      <p:ext uri="{BB962C8B-B14F-4D97-AF65-F5344CB8AC3E}">
        <p14:creationId xmlns:p14="http://schemas.microsoft.com/office/powerpoint/2010/main" val="25904039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61C-897B-4331-8938-CB05C162B914}"/>
              </a:ext>
            </a:extLst>
          </p:cNvPr>
          <p:cNvSpPr>
            <a:spLocks noGrp="1"/>
          </p:cNvSpPr>
          <p:nvPr>
            <p:ph type="title"/>
          </p:nvPr>
        </p:nvSpPr>
        <p:spPr>
          <a:xfrm>
            <a:off x="7022592" y="978408"/>
            <a:ext cx="4434840" cy="1021842"/>
          </a:xfrm>
        </p:spPr>
        <p:txBody>
          <a:bodyPr vert="horz" lIns="91440" tIns="45720" rIns="91440" bIns="45720" rtlCol="0" anchor="b">
            <a:normAutofit fontScale="90000"/>
          </a:bodyPr>
          <a:lstStyle/>
          <a:p>
            <a:r>
              <a:rPr lang="en-US" sz="2300" dirty="0">
                <a:solidFill>
                  <a:schemeClr val="tx1"/>
                </a:solidFill>
              </a:rPr>
              <a:t>Barnsley Museums / National Trust / Northern College Partnership</a:t>
            </a:r>
            <a:br>
              <a:rPr lang="en-US" sz="2300" dirty="0"/>
            </a:br>
            <a:endParaRPr lang="en-US" sz="2300" dirty="0"/>
          </a:p>
        </p:txBody>
      </p:sp>
      <p:pic>
        <p:nvPicPr>
          <p:cNvPr id="8" name="Picture 7" descr="A photograph of a Barnsley family out together for the first time after lockdown.">
            <a:extLst>
              <a:ext uri="{FF2B5EF4-FFF2-40B4-BE49-F238E27FC236}">
                <a16:creationId xmlns:a16="http://schemas.microsoft.com/office/drawing/2014/main" id="{307880C9-D2D1-4D1E-A41B-08F732825864}"/>
              </a:ext>
            </a:extLst>
          </p:cNvPr>
          <p:cNvPicPr/>
          <p:nvPr/>
        </p:nvPicPr>
        <p:blipFill rotWithShape="1">
          <a:blip r:embed="rId2" cstate="email">
            <a:extLst>
              <a:ext uri="{28A0092B-C50C-407E-A947-70E740481C1C}">
                <a14:useLocalDpi xmlns:a14="http://schemas.microsoft.com/office/drawing/2010/main"/>
              </a:ext>
            </a:extLst>
          </a:blip>
          <a:srcRect r="-1"/>
          <a:stretch/>
        </p:blipFill>
        <p:spPr bwMode="auto">
          <a:xfrm>
            <a:off x="379396" y="1216731"/>
            <a:ext cx="2788920" cy="2029013"/>
          </a:xfrm>
          <a:prstGeom prst="rect">
            <a:avLst/>
          </a:prstGeom>
          <a:noFill/>
        </p:spPr>
      </p:pic>
      <p:pic>
        <p:nvPicPr>
          <p:cNvPr id="5" name="Content Placeholder 4">
            <a:extLst>
              <a:ext uri="{FF2B5EF4-FFF2-40B4-BE49-F238E27FC236}">
                <a16:creationId xmlns:a16="http://schemas.microsoft.com/office/drawing/2014/main" id="{D459937E-FB99-46B4-861A-EA2C100EA8B5}"/>
              </a:ext>
              <a:ext uri="{C183D7F6-B498-43B3-948B-1728B52AA6E4}">
                <adec:decorative xmlns:adec="http://schemas.microsoft.com/office/drawing/2017/decorative" val="1"/>
              </a:ext>
            </a:extLst>
          </p:cNvPr>
          <p:cNvPicPr>
            <a:picLocks noGrp="1"/>
          </p:cNvPicPr>
          <p:nvPr>
            <p:ph sz="half" idx="1"/>
          </p:nvPr>
        </p:nvPicPr>
        <p:blipFill rotWithShape="1">
          <a:blip r:embed="rId3" r:link="rId4" cstate="email">
            <a:extLst>
              <a:ext uri="{28A0092B-C50C-407E-A947-70E740481C1C}">
                <a14:useLocalDpi xmlns:a14="http://schemas.microsoft.com/office/drawing/2010/main"/>
              </a:ext>
            </a:extLst>
          </a:blip>
          <a:srcRect/>
          <a:stretch>
            <a:fillRect/>
          </a:stretch>
        </p:blipFill>
        <p:spPr bwMode="auto">
          <a:xfrm rot="5400000">
            <a:off x="3757752" y="834628"/>
            <a:ext cx="2033309" cy="2788920"/>
          </a:xfrm>
          <a:prstGeom prst="rect">
            <a:avLst/>
          </a:prstGeom>
          <a:noFill/>
        </p:spPr>
      </p:pic>
      <p:pic>
        <p:nvPicPr>
          <p:cNvPr id="9" name="Picture 8" descr="A photograph of a man enjoying outside green space.">
            <a:extLst>
              <a:ext uri="{FF2B5EF4-FFF2-40B4-BE49-F238E27FC236}">
                <a16:creationId xmlns:a16="http://schemas.microsoft.com/office/drawing/2014/main" id="{8F8676E5-455B-4206-A74A-5B8677F38FF6}"/>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379396" y="3437965"/>
            <a:ext cx="2788920" cy="2352329"/>
          </a:xfrm>
          <a:prstGeom prst="rect">
            <a:avLst/>
          </a:prstGeom>
          <a:noFill/>
        </p:spPr>
      </p:pic>
      <p:pic>
        <p:nvPicPr>
          <p:cNvPr id="7" name="Picture 6" descr="A photograph of a group of people enjoying a community hub cuppa and talk at a Barnsley Museum.">
            <a:extLst>
              <a:ext uri="{FF2B5EF4-FFF2-40B4-BE49-F238E27FC236}">
                <a16:creationId xmlns:a16="http://schemas.microsoft.com/office/drawing/2014/main" id="{9FC4FE0D-F386-4330-89C0-F740F6F72279}"/>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3379948" y="3437965"/>
            <a:ext cx="2788920" cy="2355247"/>
          </a:xfrm>
          <a:prstGeom prst="rect">
            <a:avLst/>
          </a:prstGeom>
          <a:noFill/>
        </p:spPr>
      </p:pic>
      <p:sp>
        <p:nvSpPr>
          <p:cNvPr id="4" name="Content Placeholder 3">
            <a:extLst>
              <a:ext uri="{FF2B5EF4-FFF2-40B4-BE49-F238E27FC236}">
                <a16:creationId xmlns:a16="http://schemas.microsoft.com/office/drawing/2014/main" id="{EC7B73D9-AE5C-46DE-9651-C1BE9CFA139D}"/>
              </a:ext>
            </a:extLst>
          </p:cNvPr>
          <p:cNvSpPr>
            <a:spLocks noGrp="1"/>
          </p:cNvSpPr>
          <p:nvPr>
            <p:ph sz="half" idx="2"/>
          </p:nvPr>
        </p:nvSpPr>
        <p:spPr>
          <a:xfrm>
            <a:off x="7022592" y="1764792"/>
            <a:ext cx="4434840" cy="4023360"/>
          </a:xfrm>
        </p:spPr>
        <p:txBody>
          <a:bodyPr vert="horz" lIns="91440" tIns="45720" rIns="91440" bIns="45720" rtlCol="0">
            <a:normAutofit fontScale="92500" lnSpcReduction="10000"/>
          </a:bodyPr>
          <a:lstStyle/>
          <a:p>
            <a:pPr marL="457200" fontAlgn="base"/>
            <a:r>
              <a:rPr lang="en-US" sz="1500" dirty="0">
                <a:solidFill>
                  <a:schemeClr val="tx1"/>
                </a:solidFill>
                <a:effectLst/>
              </a:rPr>
              <a:t>The Community Partners Scheme at Wentworth Castle Gardens (WCG) aims to partner with local organisations to overcome some of the barriers potential visitors might face and to support the positive health and wellbeing of our communities. </a:t>
            </a:r>
          </a:p>
          <a:p>
            <a:pPr indent="0" fontAlgn="base">
              <a:buNone/>
            </a:pPr>
            <a:endParaRPr lang="en-US" sz="1500" dirty="0">
              <a:solidFill>
                <a:schemeClr val="tx1"/>
              </a:solidFill>
            </a:endParaRPr>
          </a:p>
          <a:p>
            <a:pPr marL="457200" fontAlgn="base"/>
            <a:r>
              <a:rPr lang="en-US" sz="1500" dirty="0">
                <a:solidFill>
                  <a:schemeClr val="tx1"/>
                </a:solidFill>
                <a:effectLst/>
              </a:rPr>
              <a:t>Just one example of how we work together as a partnership to make a difference and reach people who wouldn't otherwise engage</a:t>
            </a:r>
          </a:p>
          <a:p>
            <a:pPr marL="457200" fontAlgn="base"/>
            <a:endParaRPr lang="en-US" sz="1500" i="1" dirty="0">
              <a:solidFill>
                <a:schemeClr val="tx1"/>
              </a:solidFill>
            </a:endParaRPr>
          </a:p>
          <a:p>
            <a:pPr marL="457200" fontAlgn="base"/>
            <a:r>
              <a:rPr lang="en-US" sz="1500" i="1" dirty="0">
                <a:solidFill>
                  <a:schemeClr val="tx1"/>
                </a:solidFill>
                <a:effectLst/>
              </a:rPr>
              <a:t>‘One lady in particular stood out today… [she] has not stepped out of her house since March 2020 due to Covid, and before that she was a sole carer</a:t>
            </a:r>
            <a:r>
              <a:rPr lang="en-US" sz="1500" i="1" dirty="0">
                <a:solidFill>
                  <a:schemeClr val="tx1"/>
                </a:solidFill>
              </a:rPr>
              <a:t> </a:t>
            </a:r>
            <a:r>
              <a:rPr lang="en-US" sz="1500" i="1" dirty="0">
                <a:solidFill>
                  <a:schemeClr val="tx1"/>
                </a:solidFill>
                <a:effectLst/>
              </a:rPr>
              <a:t>for her husband so really has had a very sheltered life.  During our walk, she wanted to touch and smell every plant and flower that she passed, she wanted to sit and listen to every bird call that she could and just appreciate the fresh air.  Today meant a lot to that lady and she was really grateful.’</a:t>
            </a:r>
            <a:r>
              <a:rPr lang="en-US" sz="1500" dirty="0">
                <a:solidFill>
                  <a:schemeClr val="tx1"/>
                </a:solidFill>
                <a:effectLst/>
              </a:rPr>
              <a:t>  (Age UK Group Leader </a:t>
            </a:r>
            <a:r>
              <a:rPr lang="en-US" sz="1500" dirty="0">
                <a:solidFill>
                  <a:schemeClr val="tx1"/>
                </a:solidFill>
              </a:rPr>
              <a:t>)</a:t>
            </a:r>
            <a:endParaRPr lang="en-US" sz="1500" dirty="0">
              <a:solidFill>
                <a:schemeClr val="tx1"/>
              </a:solidFill>
              <a:effectLst/>
            </a:endParaRPr>
          </a:p>
          <a:p>
            <a:pPr marL="0"/>
            <a:endParaRPr lang="en-US" sz="1300" dirty="0"/>
          </a:p>
        </p:txBody>
      </p:sp>
    </p:spTree>
    <p:extLst>
      <p:ext uri="{BB962C8B-B14F-4D97-AF65-F5344CB8AC3E}">
        <p14:creationId xmlns:p14="http://schemas.microsoft.com/office/powerpoint/2010/main" val="177952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362E9C-2523-435C-83C1-AAB175544C43}"/>
              </a:ext>
            </a:extLst>
          </p:cNvPr>
          <p:cNvSpPr>
            <a:spLocks noGrp="1"/>
          </p:cNvSpPr>
          <p:nvPr>
            <p:ph type="ctrTitle"/>
          </p:nvPr>
        </p:nvSpPr>
        <p:spPr>
          <a:xfrm>
            <a:off x="1094095" y="851517"/>
            <a:ext cx="5238466" cy="2991416"/>
          </a:xfrm>
        </p:spPr>
        <p:txBody>
          <a:bodyPr anchor="b">
            <a:normAutofit/>
          </a:bodyPr>
          <a:lstStyle/>
          <a:p>
            <a:pPr algn="l"/>
            <a:r>
              <a:rPr lang="en-GB" dirty="0"/>
              <a:t>Wellbeing</a:t>
            </a:r>
          </a:p>
        </p:txBody>
      </p:sp>
      <p:sp>
        <p:nvSpPr>
          <p:cNvPr id="3" name="Subtitle 2">
            <a:extLst>
              <a:ext uri="{FF2B5EF4-FFF2-40B4-BE49-F238E27FC236}">
                <a16:creationId xmlns:a16="http://schemas.microsoft.com/office/drawing/2014/main" id="{642EFD0E-4BFB-43C5-B4A3-6BC3E29D7E6B}"/>
              </a:ext>
            </a:extLst>
          </p:cNvPr>
          <p:cNvSpPr>
            <a:spLocks noGrp="1"/>
          </p:cNvSpPr>
          <p:nvPr>
            <p:ph type="subTitle" idx="1"/>
          </p:nvPr>
        </p:nvSpPr>
        <p:spPr>
          <a:xfrm>
            <a:off x="1094096" y="3842932"/>
            <a:ext cx="4167115" cy="2163551"/>
          </a:xfrm>
        </p:spPr>
        <p:txBody>
          <a:bodyPr anchor="t">
            <a:normAutofit/>
          </a:bodyPr>
          <a:lstStyle/>
          <a:p>
            <a:pPr algn="l"/>
            <a:r>
              <a:rPr lang="en-GB" sz="6000" dirty="0"/>
              <a:t>   Links</a:t>
            </a:r>
          </a:p>
        </p:txBody>
      </p:sp>
      <p:pic>
        <p:nvPicPr>
          <p:cNvPr id="5" name="Picture 4" descr="Qr code to wellbeing links&#10;&#10;">
            <a:extLst>
              <a:ext uri="{FF2B5EF4-FFF2-40B4-BE49-F238E27FC236}">
                <a16:creationId xmlns:a16="http://schemas.microsoft.com/office/drawing/2014/main" id="{D26ADB4A-7A08-4942-8908-526AB0645033}"/>
              </a:ext>
            </a:extLst>
          </p:cNvPr>
          <p:cNvPicPr>
            <a:picLocks noChangeAspect="1"/>
          </p:cNvPicPr>
          <p:nvPr/>
        </p:nvPicPr>
        <p:blipFill>
          <a:blip r:embed="rId2"/>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10212472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9362-2F63-4088-AC5B-DE657C16AA94}"/>
              </a:ext>
            </a:extLst>
          </p:cNvPr>
          <p:cNvSpPr>
            <a:spLocks noGrp="1"/>
          </p:cNvSpPr>
          <p:nvPr>
            <p:ph type="title" idx="4294967295"/>
          </p:nvPr>
        </p:nvSpPr>
        <p:spPr>
          <a:xfrm>
            <a:off x="838200" y="-1325563"/>
            <a:ext cx="10515600" cy="1325563"/>
          </a:xfrm>
        </p:spPr>
        <p:txBody>
          <a:bodyPr lIns="45719" rIns="45719" anchor="b">
            <a:normAutofit/>
          </a:bodyPr>
          <a:lstStyle/>
          <a:p>
            <a:r>
              <a:rPr lang="en-GB" dirty="0"/>
              <a:t>Elevation in ballet</a:t>
            </a:r>
          </a:p>
        </p:txBody>
      </p:sp>
      <p:pic>
        <p:nvPicPr>
          <p:cNvPr id="139" name="Image" descr="Image"/>
          <p:cNvPicPr>
            <a:picLocks noChangeAspect="1"/>
          </p:cNvPicPr>
          <p:nvPr/>
        </p:nvPicPr>
        <p:blipFill>
          <a:blip r:embed="rId2"/>
          <a:stretch>
            <a:fillRect/>
          </a:stretch>
        </p:blipFill>
        <p:spPr>
          <a:xfrm>
            <a:off x="1806647" y="600513"/>
            <a:ext cx="8578708" cy="565697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Why is creativity important?"/>
          <p:cNvSpPr txBox="1">
            <a:spLocks noGrp="1"/>
          </p:cNvSpPr>
          <p:nvPr>
            <p:ph type="title"/>
          </p:nvPr>
        </p:nvSpPr>
        <p:spPr>
          <a:prstGeom prst="rect">
            <a:avLst/>
          </a:prstGeom>
        </p:spPr>
        <p:txBody>
          <a:bodyPr/>
          <a:lstStyle/>
          <a:p>
            <a:r>
              <a:rPr dirty="0"/>
              <a:t>Why is creativity important?</a:t>
            </a:r>
          </a:p>
        </p:txBody>
      </p:sp>
      <p:pic>
        <p:nvPicPr>
          <p:cNvPr id="142" name="Image" descr="Image"/>
          <p:cNvPicPr>
            <a:picLocks noChangeAspect="1"/>
          </p:cNvPicPr>
          <p:nvPr/>
        </p:nvPicPr>
        <p:blipFill>
          <a:blip r:embed="rId2"/>
          <a:stretch>
            <a:fillRect/>
          </a:stretch>
        </p:blipFill>
        <p:spPr>
          <a:xfrm>
            <a:off x="2466178" y="1375452"/>
            <a:ext cx="7259644" cy="543405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Notes0 xmlns="18f28312-890e-45ef-9117-7554c6346974" xsi:nil="true"/>
    <CategoryDescription xmlns="http://schemas.microsoft.com/sharepoint.v3" xsi:nil="true"/>
    <SharedWithUsers xmlns="97b9275c-d820-43b6-b02b-98521d9711b8">
      <UserInfo>
        <DisplayName>Labedzki , Emma (PUBLIC HEALTH PROJECT OFFICER)</DisplayName>
        <AccountId>648</AccountId>
        <AccountType/>
      </UserInfo>
      <UserInfo>
        <DisplayName>Hardy , Michael (DIGITAL ENGAGEMENT CURATOR)</DisplayName>
        <AccountId>2495</AccountId>
        <AccountType/>
      </UserInfo>
      <UserInfo>
        <DisplayName>Calverley , Alison (PUBLIC HEALTH SUPPORT OFFICER)</DisplayName>
        <AccountId>1435</AccountId>
        <AccountType/>
      </UserInfo>
    </SharedWithUsers>
    <TaxCatchAll xmlns="97b9275c-d820-43b6-b02b-98521d9711b8" xsi:nil="true"/>
    <lcf76f155ced4ddcb4097134ff3c332f xmlns="18f28312-890e-45ef-9117-7554c63469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6FB289735D514F865A238ED6B09241" ma:contentTypeVersion="24" ma:contentTypeDescription="Create a new document." ma:contentTypeScope="" ma:versionID="194429bf03984184f090330b38992151">
  <xsd:schema xmlns:xsd="http://www.w3.org/2001/XMLSchema" xmlns:xs="http://www.w3.org/2001/XMLSchema" xmlns:p="http://schemas.microsoft.com/office/2006/metadata/properties" xmlns:ns2="http://schemas.microsoft.com/sharepoint.v3" xmlns:ns3="18f28312-890e-45ef-9117-7554c6346974" xmlns:ns4="97b9275c-d820-43b6-b02b-98521d9711b8" xmlns:ns5="http://schemas.microsoft.com/sharepoint/v4" targetNamespace="http://schemas.microsoft.com/office/2006/metadata/properties" ma:root="true" ma:fieldsID="f8af1c45ac1994a70a357dba1f35d3a1" ns2:_="" ns3:_="" ns4:_="" ns5:_="">
    <xsd:import namespace="http://schemas.microsoft.com/sharepoint.v3"/>
    <xsd:import namespace="18f28312-890e-45ef-9117-7554c6346974"/>
    <xsd:import namespace="97b9275c-d820-43b6-b02b-98521d9711b8"/>
    <xsd:import namespace="http://schemas.microsoft.com/sharepoint/v4"/>
    <xsd:element name="properties">
      <xsd:complexType>
        <xsd:sequence>
          <xsd:element name="documentManagement">
            <xsd:complexType>
              <xsd:all>
                <xsd:element ref="ns2:CategoryDescription"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Notes0" minOccurs="0"/>
                <xsd:element ref="ns3:MediaLengthInSeconds" minOccurs="0"/>
                <xsd:element ref="ns5:IconOverlay"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8" nillable="true" ma:displayName="Description" ma:internalName="CategoryDescrip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f28312-890e-45ef-9117-7554c6346974"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Notes0" ma:index="21" nillable="true" ma:displayName="Notes" ma:internalName="Notes0">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ea54bfa-c754-41e3-b0e3-5b6fcaa0263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b9275c-d820-43b6-b02b-98521d9711b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3b876b1-b538-4eb5-b564-19efa7acff07}" ma:internalName="TaxCatchAll" ma:showField="CatchAllData" ma:web="97b9275c-d820-43b6-b02b-98521d9711b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EB94B3-DC37-461A-89AD-2984C8110369}">
  <ds:schemaRef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schemas.microsoft.com/sharepoint/v4"/>
    <ds:schemaRef ds:uri="http://www.w3.org/XML/1998/namespace"/>
    <ds:schemaRef ds:uri="http://purl.org/dc/dcmitype/"/>
    <ds:schemaRef ds:uri="97b9275c-d820-43b6-b02b-98521d9711b8"/>
    <ds:schemaRef ds:uri="http://schemas.microsoft.com/sharepoint.v3"/>
    <ds:schemaRef ds:uri="18f28312-890e-45ef-9117-7554c6346974"/>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B6EDC9A-B246-433F-B4B0-82C439CB20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f28312-890e-45ef-9117-7554c6346974"/>
    <ds:schemaRef ds:uri="97b9275c-d820-43b6-b02b-98521d9711b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E528A8-8D2A-4CE9-BC64-346D39FBD3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424</TotalTime>
  <Words>5638</Words>
  <Application>Microsoft Office PowerPoint</Application>
  <PresentationFormat>Widescreen</PresentationFormat>
  <Paragraphs>529</Paragraphs>
  <Slides>79</Slides>
  <Notes>29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79</vt:i4>
      </vt:variant>
    </vt:vector>
  </HeadingPairs>
  <TitlesOfParts>
    <vt:vector size="99" baseType="lpstr">
      <vt:lpstr>Algerian</vt:lpstr>
      <vt:lpstr>Arial</vt:lpstr>
      <vt:lpstr>Arial Black</vt:lpstr>
      <vt:lpstr>Calibri</vt:lpstr>
      <vt:lpstr>Calibri Light</vt:lpstr>
      <vt:lpstr>Cooper Black</vt:lpstr>
      <vt:lpstr>Copperplate Gothic Bold</vt:lpstr>
      <vt:lpstr>Courier New</vt:lpstr>
      <vt:lpstr>Daytona</vt:lpstr>
      <vt:lpstr>Franklin Gothic Heavy</vt:lpstr>
      <vt:lpstr>Garamond</vt:lpstr>
      <vt:lpstr>Georgia Pro Cond Black</vt:lpstr>
      <vt:lpstr>Gill Sans Nova Ultra Bold</vt:lpstr>
      <vt:lpstr>Helvetica</vt:lpstr>
      <vt:lpstr>Kristen ITC</vt:lpstr>
      <vt:lpstr>Lucida Calligraphy</vt:lpstr>
      <vt:lpstr>Poppins Light</vt:lpstr>
      <vt:lpstr>Segoe UI Black</vt:lpstr>
      <vt:lpstr>Snap ITC</vt:lpstr>
      <vt:lpstr>Office Theme</vt:lpstr>
      <vt:lpstr>Creativity and Wellbeing Week Opening Event</vt:lpstr>
      <vt:lpstr>The Art of Healing</vt:lpstr>
      <vt:lpstr>We only have 5 things</vt:lpstr>
      <vt:lpstr>Adebowale’s 4 tests;</vt:lpstr>
      <vt:lpstr>Famous Art</vt:lpstr>
      <vt:lpstr>APPG Report 2017</vt:lpstr>
      <vt:lpstr>Creative Health</vt:lpstr>
      <vt:lpstr>Elevation in ballet</vt:lpstr>
      <vt:lpstr>Why is creativity important?</vt:lpstr>
      <vt:lpstr>What does it do?</vt:lpstr>
      <vt:lpstr>Maslow’s Hierarchy of Needs</vt:lpstr>
      <vt:lpstr>Maslow’s Motivation Model</vt:lpstr>
      <vt:lpstr>From Surviving to Thriving</vt:lpstr>
      <vt:lpstr>Barnsley</vt:lpstr>
      <vt:lpstr>Questions and Challenges</vt:lpstr>
      <vt:lpstr>Skylark - Matt Walsh</vt:lpstr>
      <vt:lpstr>Culture, Health and Wellbeing: The role of leadership</vt:lpstr>
      <vt:lpstr>Recipe for leadership in this set of interlocking systems - arts, culture, health, adult/social care</vt:lpstr>
      <vt:lpstr>Stories of Culture, health and wellbeing leadership</vt:lpstr>
      <vt:lpstr>Hayley Youell, Creative Recovery and Arts, health and Wellbeing Alliance (based in Barnsley)  - https://hayleyyouell.com/social-change/</vt:lpstr>
      <vt:lpstr>Meet the team.</vt:lpstr>
      <vt:lpstr>Meet the team</vt:lpstr>
      <vt:lpstr>Leaders at every level.</vt:lpstr>
      <vt:lpstr>Creative Health:  From Surviving to Thriving</vt:lpstr>
      <vt:lpstr>Case studies during lockdown</vt:lpstr>
      <vt:lpstr>Red Earth Collective (Birmingham)</vt:lpstr>
      <vt:lpstr>Theatre Orchard (Somerset)</vt:lpstr>
      <vt:lpstr>Creative Learning Guild (Calderdale)</vt:lpstr>
      <vt:lpstr>Evidence </vt:lpstr>
      <vt:lpstr>Infographic from the Creative Health report from the APPG for Arts, Health &amp; Wellbeing</vt:lpstr>
      <vt:lpstr>World Health Organization Synthesis Report (2019)</vt:lpstr>
      <vt:lpstr>DCMS Evidence Summary (2020)</vt:lpstr>
      <vt:lpstr>Centre for Cultural Value (Leeds)</vt:lpstr>
      <vt:lpstr>Latest research</vt:lpstr>
      <vt:lpstr>From surviving to thriving </vt:lpstr>
      <vt:lpstr>Survey</vt:lpstr>
      <vt:lpstr>Survey </vt:lpstr>
      <vt:lpstr>Creativity and Culture supporting mental health.</vt:lpstr>
      <vt:lpstr>Some local authority initiatives</vt:lpstr>
      <vt:lpstr>Briefing for Integrated Care System planning </vt:lpstr>
      <vt:lpstr>Creativity and Change: how creativity can help drive change across the health and care system</vt:lpstr>
      <vt:lpstr>Creativity &amp; Health Calderdale Steering Group Partners and Funders</vt:lpstr>
      <vt:lpstr>Investment</vt:lpstr>
      <vt:lpstr>Living a Larger Life Everyone achieving their potential</vt:lpstr>
      <vt:lpstr>Our vision: That arts, culture and creativity are embraced by our citizens in their everyday lives and incorporated into health sector approaches results in longer lives better lived and stronger, more connected communities.   </vt:lpstr>
      <vt:lpstr>Creativity and Population Health Tier 2</vt:lpstr>
      <vt:lpstr>Arts as a tool for system change Tier 1  In the health sector, what might be improved by taking a new and creative approach? What decisions can we involve artists and service users in Are there positive outcomes for the health and wellbeing of our own workforce? In the cultural sector, what change is needed for the arts to be a system of universal access?</vt:lpstr>
      <vt:lpstr>Music in Care</vt:lpstr>
      <vt:lpstr>Music in Care </vt:lpstr>
      <vt:lpstr>Safety Nets</vt:lpstr>
      <vt:lpstr>Creativity App</vt:lpstr>
      <vt:lpstr>Creative Arts App.</vt:lpstr>
      <vt:lpstr>Create &amp; bloom App</vt:lpstr>
      <vt:lpstr>Heartbeats</vt:lpstr>
      <vt:lpstr>SWYPFT Dining Room and Ward Spaces</vt:lpstr>
      <vt:lpstr>How do we visually transform the space?</vt:lpstr>
      <vt:lpstr>Sunflowers</vt:lpstr>
      <vt:lpstr>resonant meaningful local landscapes</vt:lpstr>
      <vt:lpstr>Creative Recovery:   People Power and Co-creating Pathways</vt:lpstr>
      <vt:lpstr>Creative Recovery</vt:lpstr>
      <vt:lpstr>We are…</vt:lpstr>
      <vt:lpstr>Our Core </vt:lpstr>
      <vt:lpstr>Allotment group.</vt:lpstr>
      <vt:lpstr>Social Return on  Investment:   ARTS on Referral Programme</vt:lpstr>
      <vt:lpstr>Image: Artwork from the Mail Art project</vt:lpstr>
      <vt:lpstr>Things To Live For</vt:lpstr>
      <vt:lpstr>“ It’s enabled me to be more aware and regulate my emotions, which in turn regulates my self-harming” </vt:lpstr>
      <vt:lpstr>Green UPLIFT</vt:lpstr>
      <vt:lpstr>The Re-enchantment of Art</vt:lpstr>
      <vt:lpstr>Join us - let’s collaborate!  wearecreativerecovery@gmail.com 01226 805885 </vt:lpstr>
      <vt:lpstr>A Cultural Call to Arms</vt:lpstr>
      <vt:lpstr>The Health and Wellbeing Benefits of Volunteering with Barnsley Museums</vt:lpstr>
      <vt:lpstr>Barnsley Cares</vt:lpstr>
      <vt:lpstr>Schools and Wellbeing</vt:lpstr>
      <vt:lpstr>Draw Hope</vt:lpstr>
      <vt:lpstr>Kindred – Covid Recovery Fund</vt:lpstr>
      <vt:lpstr>Fusion</vt:lpstr>
      <vt:lpstr>Barnsley Museums / National Trust / Northern College Partnership </vt:lpstr>
      <vt:lpstr>Wellbeing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Healing</dc:title>
  <dc:creator>Labedzki , Emma (PUBLIC HEALTH PROJECT OFFICER)</dc:creator>
  <cp:lastModifiedBy>Roddison , Christopher (DIGITAL DEVELOPMENT LEAD)</cp:lastModifiedBy>
  <cp:revision>24</cp:revision>
  <dcterms:modified xsi:type="dcterms:W3CDTF">2022-09-20T15:41:49Z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0x010100F76FB289735D514F865A238ED6B09241</vt:lpwstr>
  </property>
  <property fmtid="{D5CDD505-2E9C-101B-9397-08002B2CF9AE}" pid="3" name="MediaServiceImageTags">
    <vt:lpwstr/>
  </property>
</Properties>
</file>