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64" r:id="rId7"/>
    <p:sldId id="265" r:id="rId8"/>
    <p:sldId id="266" r:id="rId9"/>
    <p:sldId id="268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E2296D-257F-450C-9385-A0E70D715F21}" v="5" dt="2025-02-24T11:09:54.9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4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Thursday, February 26,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939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Thursday, February 26,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738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Thursday, February 26,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97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Thursday, February 26,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150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Thursday, February 26,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4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Thursday, February 26,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36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Thursday, February 26, 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478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Thursday, February 26, 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54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Thursday, February 26, 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05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Thursday, February 26,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851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Thursday, February 26,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203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Thursday, February 26, 2026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082366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CE9E2ED-2BB1-46AE-A037-86EC1BFB3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53A2A7-AF24-F8FB-77AA-1EE3A9FF42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1228550"/>
            <a:ext cx="4350870" cy="2947210"/>
          </a:xfrm>
        </p:spPr>
        <p:txBody>
          <a:bodyPr anchor="t">
            <a:normAutofit/>
          </a:bodyPr>
          <a:lstStyle/>
          <a:p>
            <a:pPr algn="l"/>
            <a:r>
              <a:rPr lang="en-GB" dirty="0"/>
              <a:t>Thursday 27</a:t>
            </a:r>
            <a:r>
              <a:rPr lang="en-GB" baseline="30000" dirty="0"/>
              <a:t>th</a:t>
            </a:r>
            <a:r>
              <a:rPr lang="en-GB" dirty="0"/>
              <a:t> February 2025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7C7301-F31A-42BE-34C1-E2D985224B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389120"/>
            <a:ext cx="4210167" cy="1192815"/>
          </a:xfrm>
        </p:spPr>
        <p:txBody>
          <a:bodyPr anchor="b">
            <a:normAutofit/>
          </a:bodyPr>
          <a:lstStyle/>
          <a:p>
            <a:pPr algn="l"/>
            <a:r>
              <a:rPr lang="en-GB" sz="2400" b="1" dirty="0">
                <a:solidFill>
                  <a:srgbClr val="FF0000"/>
                </a:solidFill>
              </a:rPr>
              <a:t>Foster Carers conference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7" y="-3"/>
            <a:ext cx="3611463" cy="6858000"/>
          </a:xfrm>
          <a:prstGeom prst="rect">
            <a:avLst/>
          </a:prstGeom>
          <a:gradFill>
            <a:gsLst>
              <a:gs pos="0">
                <a:schemeClr val="accent5">
                  <a:alpha val="77000"/>
                </a:schemeClr>
              </a:gs>
              <a:gs pos="100000">
                <a:schemeClr val="tx2">
                  <a:lumMod val="50000"/>
                  <a:lumOff val="50000"/>
                  <a:alpha val="52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4068664" cy="6858000"/>
          </a:xfrm>
          <a:prstGeom prst="rect">
            <a:avLst/>
          </a:prstGeom>
          <a:gradFill>
            <a:gsLst>
              <a:gs pos="22000">
                <a:schemeClr val="accent2">
                  <a:alpha val="69000"/>
                </a:schemeClr>
              </a:gs>
              <a:gs pos="99000">
                <a:schemeClr val="accent4">
                  <a:alpha val="74000"/>
                </a:scheme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426853" y="-345671"/>
            <a:ext cx="3429002" cy="4120348"/>
          </a:xfrm>
          <a:prstGeom prst="rect">
            <a:avLst/>
          </a:prstGeom>
          <a:gradFill>
            <a:gsLst>
              <a:gs pos="0">
                <a:schemeClr val="accent5">
                  <a:alpha val="26000"/>
                </a:schemeClr>
              </a:gs>
              <a:gs pos="49000">
                <a:schemeClr val="tx2">
                  <a:lumMod val="75000"/>
                  <a:lumOff val="25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ENIDASS Logo">
            <a:extLst>
              <a:ext uri="{FF2B5EF4-FFF2-40B4-BE49-F238E27FC236}">
                <a16:creationId xmlns:a16="http://schemas.microsoft.com/office/drawing/2014/main" id="{6957E435-0639-10EB-813A-FD1D0B6C394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3" b="-3"/>
          <a:stretch/>
        </p:blipFill>
        <p:spPr>
          <a:xfrm>
            <a:off x="6096000" y="1012536"/>
            <a:ext cx="4756162" cy="4756162"/>
          </a:xfrm>
          <a:custGeom>
            <a:avLst/>
            <a:gdLst/>
            <a:ahLst/>
            <a:cxnLst/>
            <a:rect l="l" t="t" r="r" b="b"/>
            <a:pathLst>
              <a:path w="5031136" h="5031136">
                <a:moveTo>
                  <a:pt x="2515568" y="0"/>
                </a:moveTo>
                <a:cubicBezTo>
                  <a:pt x="3904878" y="0"/>
                  <a:pt x="5031136" y="1126258"/>
                  <a:pt x="5031136" y="2515568"/>
                </a:cubicBezTo>
                <a:cubicBezTo>
                  <a:pt x="5031136" y="3904878"/>
                  <a:pt x="3904878" y="5031136"/>
                  <a:pt x="2515568" y="5031136"/>
                </a:cubicBezTo>
                <a:cubicBezTo>
                  <a:pt x="1126258" y="5031136"/>
                  <a:pt x="0" y="3904878"/>
                  <a:pt x="0" y="2515568"/>
                </a:cubicBezTo>
                <a:cubicBezTo>
                  <a:pt x="0" y="1126258"/>
                  <a:pt x="1126258" y="0"/>
                  <a:pt x="251556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663175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36EED-7A55-5CB2-327A-007C410E1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7A95F2-97E4-57FB-2F4C-2267EBAE4E9A}"/>
              </a:ext>
            </a:extLst>
          </p:cNvPr>
          <p:cNvSpPr txBox="1"/>
          <p:nvPr/>
        </p:nvSpPr>
        <p:spPr>
          <a:xfrm>
            <a:off x="1856232" y="2304288"/>
            <a:ext cx="812286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SENDIASS - A little about who we are and what we do</a:t>
            </a:r>
          </a:p>
          <a:p>
            <a:endParaRPr lang="en-GB" b="1" dirty="0"/>
          </a:p>
          <a:p>
            <a:r>
              <a:rPr lang="en-GB" b="1" dirty="0"/>
              <a:t>Advocacy and children – being their voice and why its important</a:t>
            </a:r>
          </a:p>
          <a:p>
            <a:endParaRPr lang="en-GB" b="1" dirty="0"/>
          </a:p>
          <a:p>
            <a:r>
              <a:rPr lang="en-GB" b="1" dirty="0"/>
              <a:t>SEND and children - how do we identify what's additional</a:t>
            </a:r>
          </a:p>
          <a:p>
            <a:endParaRPr lang="en-GB" b="1" dirty="0"/>
          </a:p>
          <a:p>
            <a:r>
              <a:rPr lang="en-GB" b="1" dirty="0"/>
              <a:t>Children and their needs – what are profiles of some of the children we meet</a:t>
            </a:r>
          </a:p>
          <a:p>
            <a:endParaRPr lang="en-GB" b="1" dirty="0"/>
          </a:p>
          <a:p>
            <a:r>
              <a:rPr lang="en-GB" b="1" dirty="0"/>
              <a:t>Questions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5330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89126-8C56-7FED-4551-F3AE06756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SENDIASS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B547F9-B61B-A2B9-C8E3-14DBBEB41AF2}"/>
              </a:ext>
            </a:extLst>
          </p:cNvPr>
          <p:cNvSpPr txBox="1"/>
          <p:nvPr/>
        </p:nvSpPr>
        <p:spPr>
          <a:xfrm>
            <a:off x="2231136" y="2542032"/>
            <a:ext cx="300114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The SEND CoP – Chapter 2</a:t>
            </a:r>
          </a:p>
          <a:p>
            <a:endParaRPr lang="en-GB" dirty="0"/>
          </a:p>
          <a:p>
            <a:r>
              <a:rPr lang="en-GB" dirty="0"/>
              <a:t>Families </a:t>
            </a:r>
          </a:p>
          <a:p>
            <a:endParaRPr lang="en-GB" dirty="0"/>
          </a:p>
          <a:p>
            <a:r>
              <a:rPr lang="en-GB" dirty="0"/>
              <a:t>Partners – making links </a:t>
            </a:r>
          </a:p>
          <a:p>
            <a:endParaRPr lang="en-GB" dirty="0"/>
          </a:p>
          <a:p>
            <a:r>
              <a:rPr lang="en-GB" dirty="0"/>
              <a:t>Case work types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8618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FA1AD-AFA3-2A9D-0AD2-1D8E5C0B5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Advocacy and children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8C6349-C80F-591A-68A7-782CC650B527}"/>
              </a:ext>
            </a:extLst>
          </p:cNvPr>
          <p:cNvSpPr txBox="1"/>
          <p:nvPr/>
        </p:nvSpPr>
        <p:spPr>
          <a:xfrm>
            <a:off x="1874520" y="2478024"/>
            <a:ext cx="10259925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Parents – CARERS – foster carers as advocates on a day-to-day basis </a:t>
            </a:r>
          </a:p>
          <a:p>
            <a:endParaRPr lang="en-GB" dirty="0"/>
          </a:p>
          <a:p>
            <a:r>
              <a:rPr lang="en-GB" dirty="0"/>
              <a:t>Challenges for children within education systems – how do you advocate, when, why </a:t>
            </a:r>
          </a:p>
          <a:p>
            <a:endParaRPr lang="en-GB" dirty="0"/>
          </a:p>
          <a:p>
            <a:r>
              <a:rPr lang="en-GB" dirty="0"/>
              <a:t>Advocating when things might go wrong – what does this look like - good conversations</a:t>
            </a:r>
          </a:p>
          <a:p>
            <a:endParaRPr lang="en-GB" dirty="0"/>
          </a:p>
          <a:p>
            <a:r>
              <a:rPr lang="en-GB" dirty="0"/>
              <a:t>Outcomes – difference it makes when children know ‘you are in their corner’ </a:t>
            </a:r>
          </a:p>
          <a:p>
            <a:endParaRPr lang="en-GB" dirty="0"/>
          </a:p>
          <a:p>
            <a:r>
              <a:rPr lang="en-GB" b="1" dirty="0"/>
              <a:t>Some examples….’I don’t like school its boring’… is it? What does this mean, often we hear </a:t>
            </a:r>
          </a:p>
          <a:p>
            <a:r>
              <a:rPr lang="en-GB" b="1" dirty="0"/>
              <a:t>this as a strategy children put in place when the work is simply too hard.. Unpicking what we hear,</a:t>
            </a:r>
          </a:p>
          <a:p>
            <a:r>
              <a:rPr lang="en-GB" b="1" dirty="0"/>
              <a:t>see and is not said.. Important detail to use to begin those conversations with wider network</a:t>
            </a:r>
          </a:p>
          <a:p>
            <a:r>
              <a:rPr lang="en-GB" b="1" dirty="0"/>
              <a:t>around the child…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8907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B5ACE-0AD1-C425-902C-0523A4B90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SEND and children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B930A0-179E-4CC4-DDEF-ABFBA2B0BDA8}"/>
              </a:ext>
            </a:extLst>
          </p:cNvPr>
          <p:cNvSpPr txBox="1"/>
          <p:nvPr/>
        </p:nvSpPr>
        <p:spPr>
          <a:xfrm>
            <a:off x="1965960" y="2468880"/>
            <a:ext cx="9496126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SEND stands for Special Educational Needs and Disabilities</a:t>
            </a:r>
          </a:p>
          <a:p>
            <a:endParaRPr lang="en-GB" dirty="0"/>
          </a:p>
          <a:p>
            <a:r>
              <a:rPr lang="en-GB" dirty="0"/>
              <a:t>If you are concerned that the child, you are caring for might have SEND – </a:t>
            </a:r>
          </a:p>
          <a:p>
            <a:r>
              <a:rPr lang="en-GB" dirty="0"/>
              <a:t>speak to someone about it – starting point speak to the social worker and then decide </a:t>
            </a:r>
          </a:p>
          <a:p>
            <a:r>
              <a:rPr lang="en-GB" dirty="0"/>
              <a:t>Together about speaking to the SENCO at school, nursery, college. </a:t>
            </a:r>
          </a:p>
          <a:p>
            <a:endParaRPr lang="en-GB" dirty="0"/>
          </a:p>
          <a:p>
            <a:r>
              <a:rPr lang="en-GB" dirty="0"/>
              <a:t>All children MAY have difficulties learning at some stage…</a:t>
            </a:r>
          </a:p>
          <a:p>
            <a:r>
              <a:rPr lang="en-GB" dirty="0"/>
              <a:t>Not diagnosis specific</a:t>
            </a:r>
          </a:p>
          <a:p>
            <a:r>
              <a:rPr lang="en-GB" dirty="0"/>
              <a:t>The LAW: a child has SEND </a:t>
            </a:r>
            <a:r>
              <a:rPr lang="en-GB" b="1" i="1" dirty="0"/>
              <a:t>‘if they have a learning difficulty or disability which calls for</a:t>
            </a:r>
          </a:p>
          <a:p>
            <a:r>
              <a:rPr lang="en-GB" b="1" i="1" dirty="0"/>
              <a:t>special educational provisions to be made for him or her’</a:t>
            </a:r>
          </a:p>
          <a:p>
            <a:endParaRPr lang="en-GB" b="1" i="1" dirty="0"/>
          </a:p>
          <a:p>
            <a:r>
              <a:rPr lang="en-GB" b="1" i="1" dirty="0"/>
              <a:t>Some examples …a child of 10 years old is displaying disruptive behaviour in class and so </a:t>
            </a:r>
          </a:p>
          <a:p>
            <a:r>
              <a:rPr lang="en-GB" b="1" i="1" dirty="0"/>
              <a:t>getting into trouble – analytical approach ….lets talk about this … </a:t>
            </a:r>
          </a:p>
          <a:p>
            <a:endParaRPr lang="en-GB" b="1" i="1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9989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CC3A3-5A2F-501C-AF1F-571634796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Children and their needs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4F11A8-9915-B95C-33C6-DBA14DB8D2B9}"/>
              </a:ext>
            </a:extLst>
          </p:cNvPr>
          <p:cNvSpPr txBox="1"/>
          <p:nvPr/>
        </p:nvSpPr>
        <p:spPr>
          <a:xfrm>
            <a:off x="1563624" y="2450592"/>
            <a:ext cx="10483896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We have numerous cases, and we see similarities and patterns but never meet the same child </a:t>
            </a:r>
          </a:p>
          <a:p>
            <a:r>
              <a:rPr lang="en-GB" dirty="0"/>
              <a:t>twice!! </a:t>
            </a:r>
          </a:p>
          <a:p>
            <a:endParaRPr lang="en-GB" dirty="0"/>
          </a:p>
          <a:p>
            <a:r>
              <a:rPr lang="en-GB" dirty="0"/>
              <a:t>We meet children who thrive when they are supported well but we also meet </a:t>
            </a:r>
          </a:p>
          <a:p>
            <a:r>
              <a:rPr lang="en-GB" dirty="0"/>
              <a:t>children who struggle to barely manage and can’t thrive at that moment in their lives. We know</a:t>
            </a:r>
          </a:p>
          <a:p>
            <a:r>
              <a:rPr lang="en-GB" dirty="0"/>
              <a:t>this impacts on their emotional responses, we see fear, we see frustration, we see them stuck..</a:t>
            </a:r>
          </a:p>
          <a:p>
            <a:endParaRPr lang="en-GB" dirty="0"/>
          </a:p>
          <a:p>
            <a:r>
              <a:rPr lang="en-GB" dirty="0"/>
              <a:t>We know its how the rest of the people around that child react that then turns the ability to manage</a:t>
            </a:r>
          </a:p>
          <a:p>
            <a:r>
              <a:rPr lang="en-GB" dirty="0"/>
              <a:t>into the ability to thrive. </a:t>
            </a:r>
          </a:p>
          <a:p>
            <a:endParaRPr lang="en-GB" dirty="0"/>
          </a:p>
          <a:p>
            <a:r>
              <a:rPr lang="en-GB" b="1" dirty="0"/>
              <a:t>Some examples… in ability to communicate effectively, often says the wrong thing or nothing..</a:t>
            </a:r>
          </a:p>
          <a:p>
            <a:r>
              <a:rPr lang="en-GB" b="1" dirty="0"/>
              <a:t>Can be laughed at if it’s the wrong thing or lacks confidence to speak for fear of getting it wrong or </a:t>
            </a:r>
          </a:p>
          <a:p>
            <a:r>
              <a:rPr lang="en-GB" b="1" dirty="0"/>
              <a:t>simply not being listened to … </a:t>
            </a:r>
            <a:r>
              <a:rPr lang="en-GB" b="1" i="1" dirty="0"/>
              <a:t>‘what's the point in telling you as nothing changes’ </a:t>
            </a:r>
          </a:p>
        </p:txBody>
      </p:sp>
    </p:spTree>
    <p:extLst>
      <p:ext uri="{BB962C8B-B14F-4D97-AF65-F5344CB8AC3E}">
        <p14:creationId xmlns:p14="http://schemas.microsoft.com/office/powerpoint/2010/main" val="1843110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BD4C0BBB-0042-4603-A226-6117F3FD5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C44F520-2598-460E-9F91-B02F60830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BCFF1867-CA5E-416C-80CB-68BE95CE2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5B473D-1D53-EDE0-EC3A-756CC9BE6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028701"/>
            <a:ext cx="4372550" cy="2518436"/>
          </a:xfrm>
        </p:spPr>
        <p:txBody>
          <a:bodyPr vert="horz" lIns="0" tIns="0" rIns="0" bIns="0" rtlCol="0" anchor="b">
            <a:normAutofit/>
          </a:bodyPr>
          <a:lstStyle/>
          <a:p>
            <a:r>
              <a:rPr lang="en-US" sz="4000" spc="750" dirty="0"/>
              <a:t>Questions?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EA2F639-83D8-42FB-805A-0AFD485B9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4022220"/>
            <a:ext cx="12192002" cy="28387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9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8DB4E8D-D68B-4463-A009-8FAB6A115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038600" y="4022219"/>
            <a:ext cx="8153400" cy="283873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>
                  <a:alpha val="94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C519481-97EE-45EB-B83B-AE5C46F3D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16759"/>
            <a:ext cx="8441142" cy="2389939"/>
          </a:xfrm>
          <a:prstGeom prst="rect">
            <a:avLst/>
          </a:prstGeom>
          <a:gradFill>
            <a:gsLst>
              <a:gs pos="0">
                <a:schemeClr val="accent6">
                  <a:alpha val="43000"/>
                </a:schemeClr>
              </a:gs>
              <a:gs pos="72000">
                <a:schemeClr val="accent5">
                  <a:alpha val="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Barnsley SENDIASS Logo">
            <a:extLst>
              <a:ext uri="{FF2B5EF4-FFF2-40B4-BE49-F238E27FC236}">
                <a16:creationId xmlns:a16="http://schemas.microsoft.com/office/drawing/2014/main" id="{9437DF50-75F2-45EB-AB1B-DF3B31D451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4222" y="1028700"/>
            <a:ext cx="4617259" cy="4617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332320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e1beb6d-1982-4749-a44b-f1675ff68210"/>
    <lcf76f155ced4ddcb4097134ff3c332f xmlns="ac6a3a22-2c91-45b5-a0e5-576229c728dc">
      <Terms xmlns="http://schemas.microsoft.com/office/infopath/2007/PartnerControls"/>
    </lcf76f155ced4ddcb4097134ff3c332f>
    <IconOverlay xmlns="http://schemas.microsoft.com/sharepoint/v4" xsi:nil="true"/>
    <notattendingswintonlock xmlns="ac6a3a22-2c91-45b5-a0e5-576229c728dc" xsi:nil="true"/>
    <CategoryDescription xmlns="http://schemas.microsoft.com/sharepoint.v3" xsi:nil="true"/>
    <_Flow_SignoffStatus xmlns="ac6a3a22-2c91-45b5-a0e5-576229c728d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0A65F4FB2B0B47B1F3E13CA5FCA396" ma:contentTypeVersion="29" ma:contentTypeDescription="Create a new document." ma:contentTypeScope="" ma:versionID="a999c48385b98e866d884be697189ad2">
  <xsd:schema xmlns:xsd="http://www.w3.org/2001/XMLSchema" xmlns:xs="http://www.w3.org/2001/XMLSchema" xmlns:p="http://schemas.microsoft.com/office/2006/metadata/properties" xmlns:ns2="http://schemas.microsoft.com/sharepoint.v3" xmlns:ns3="ac6a3a22-2c91-45b5-a0e5-576229c728dc" xmlns:ns4="ae1beb6d-1982-4749-a44b-f1675ff68210" xmlns:ns5="http://schemas.microsoft.com/sharepoint/v4" targetNamespace="http://schemas.microsoft.com/office/2006/metadata/properties" ma:root="true" ma:fieldsID="f0d754bc06073312569b45f182f0a5f2" ns2:_="" ns3:_="" ns4:_="" ns5:_="">
    <xsd:import namespace="http://schemas.microsoft.com/sharepoint.v3"/>
    <xsd:import namespace="ac6a3a22-2c91-45b5-a0e5-576229c728dc"/>
    <xsd:import namespace="ae1beb6d-1982-4749-a44b-f1675ff68210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CategoryDescription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5:IconOverlay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_Flow_SignoffStatus" minOccurs="0"/>
                <xsd:element ref="ns3:MediaServiceObjectDetectorVersions" minOccurs="0"/>
                <xsd:element ref="ns3:MediaServiceSearchProperties" minOccurs="0"/>
                <xsd:element ref="ns3:notattendingswintonloc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8" nillable="true" ma:displayName="Description" ma:internalName="CategoryDescrip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6a3a22-2c91-45b5-a0e5-576229c728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description="" ma:indexed="true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bea54bfa-c754-41e3-b0e3-5b6fcaa026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6" nillable="true" ma:displayName="Sign-off status" ma:internalName="Sign_x002d_off_x0020_status">
      <xsd:simpleType>
        <xsd:restriction base="dms:Text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attendingswintonlock" ma:index="29" nillable="true" ma:displayName="not attending swinton lock " ma:format="Dropdown" ma:internalName="notattendingswintonlock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1beb6d-1982-4749-a44b-f1675ff6821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cfd9aae-345a-46be-bd7e-284d1409d892}" ma:internalName="TaxCatchAll" ma:showField="CatchAllData" ma:web="ae1beb6d-1982-4749-a44b-f1675ff682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0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E03BE6-1CF3-460F-A32A-AE2628850966}">
  <ds:schemaRefs>
    <ds:schemaRef ds:uri="ac6a3a22-2c91-45b5-a0e5-576229c728dc"/>
    <ds:schemaRef ds:uri="http://purl.org/dc/elements/1.1/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microsoft.com/sharepoint/v4"/>
    <ds:schemaRef ds:uri="ae1beb6d-1982-4749-a44b-f1675ff68210"/>
    <ds:schemaRef ds:uri="http://schemas.microsoft.com/sharepoint.v3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3EDAAC4-D269-4015-9B65-2DEF0CE897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.v3"/>
    <ds:schemaRef ds:uri="ac6a3a22-2c91-45b5-a0e5-576229c728dc"/>
    <ds:schemaRef ds:uri="ae1beb6d-1982-4749-a44b-f1675ff68210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5408DE6-3644-43B7-9E12-F68FCD15210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Gradient rise</Template>
  <TotalTime>52</TotalTime>
  <Words>481</Words>
  <Application>Microsoft Office PowerPoint</Application>
  <PresentationFormat>Widescreen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Avenir Next LT Pro</vt:lpstr>
      <vt:lpstr>Avenir Next LT Pro Light</vt:lpstr>
      <vt:lpstr>GradientRiseVTI</vt:lpstr>
      <vt:lpstr>Thursday 27th February 2025 </vt:lpstr>
      <vt:lpstr>Agenda</vt:lpstr>
      <vt:lpstr>SENDIASS</vt:lpstr>
      <vt:lpstr>Advocacy and children</vt:lpstr>
      <vt:lpstr>SEND and children </vt:lpstr>
      <vt:lpstr>Children and their needs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Wike , Sarah (MANAGER SENDIASS)</dc:creator>
  <cp:lastModifiedBy>Dvelys , Daniel (DIGITAL DEVELOPMENT LEAD)</cp:lastModifiedBy>
  <cp:revision>4</cp:revision>
  <dcterms:created xsi:type="dcterms:W3CDTF">2024-06-27T07:39:00Z</dcterms:created>
  <dcterms:modified xsi:type="dcterms:W3CDTF">2026-02-26T15:33:52Z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0x010100E70A65F4FB2B0B47B1F3E13CA5FCA396</vt:lpwstr>
  </property>
</Properties>
</file>