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2"/>
  </p:notesMasterIdLst>
  <p:sldIdLst>
    <p:sldId id="256" r:id="rId2"/>
    <p:sldId id="258" r:id="rId3"/>
    <p:sldId id="259" r:id="rId4"/>
    <p:sldId id="269" r:id="rId5"/>
    <p:sldId id="270" r:id="rId6"/>
    <p:sldId id="271" r:id="rId7"/>
    <p:sldId id="272" r:id="rId8"/>
    <p:sldId id="273" r:id="rId9"/>
    <p:sldId id="275" r:id="rId10"/>
    <p:sldId id="276" r:id="rId11"/>
  </p:sldIdLst>
  <p:sldSz cx="12166600" cy="6845300"/>
  <p:notesSz cx="12166600" cy="6845300"/>
  <p:embeddedFontLst>
    <p:embeddedFont>
      <p:font typeface="Gabarito" panose="020B0604020202020204" charset="0"/>
      <p:regular r:id="rId13"/>
      <p:bold r:id="rId14"/>
    </p:embeddedFont>
    <p:embeddedFont>
      <p:font typeface="Jost" panose="020B0604020202020204" charset="0"/>
      <p:regular r:id="rId15"/>
      <p:bold r:id="rId16"/>
      <p:italic r:id="rId17"/>
      <p:boldItalic r:id="rId1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000000"/>
          </p15:clr>
        </p15:guide>
        <p15:guide id="2" pos="2160">
          <p15:clr>
            <a:srgbClr val="000000"/>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1" roundtripDataSignature="AMtx7mhjwggTaUQOldSBug/teQ+FKM0fG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D8A0FF-41F1-40FA-922D-0B72C5055387}" v="40" dt="2026-10-05T09:43:10.8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3447" autoAdjust="0"/>
  </p:normalViewPr>
  <p:slideViewPr>
    <p:cSldViewPr snapToGrid="0">
      <p:cViewPr varScale="1">
        <p:scale>
          <a:sx n="77" d="100"/>
          <a:sy n="77" d="100"/>
        </p:scale>
        <p:origin x="77" y="514"/>
      </p:cViewPr>
      <p:guideLst>
        <p:guide orient="horz" pos="2880"/>
        <p:guide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microsoft.com/office/2015/10/relationships/revisionInfo" Target="revisionInfo.xml"/><Relationship Id="rId3" Type="http://schemas.openxmlformats.org/officeDocument/2006/relationships/slide" Target="slides/slide2.xml"/><Relationship Id="rId21" Type="http://customschemas.google.com/relationships/presentationmetadata" Target="meta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028150" y="513375"/>
            <a:ext cx="8111450" cy="2566975"/>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1216650" y="3251500"/>
            <a:ext cx="9733275" cy="3080375"/>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
        <p:cNvGrpSpPr/>
        <p:nvPr/>
      </p:nvGrpSpPr>
      <p:grpSpPr>
        <a:xfrm>
          <a:off x="0" y="0"/>
          <a:ext cx="0" cy="0"/>
          <a:chOff x="0" y="0"/>
          <a:chExt cx="0" cy="0"/>
        </a:xfrm>
      </p:grpSpPr>
      <p:sp>
        <p:nvSpPr>
          <p:cNvPr id="42" name="Google Shape;42;p1:notes"/>
          <p:cNvSpPr txBox="1">
            <a:spLocks noGrp="1"/>
          </p:cNvSpPr>
          <p:nvPr>
            <p:ph type="body" idx="1"/>
          </p:nvPr>
        </p:nvSpPr>
        <p:spPr>
          <a:xfrm>
            <a:off x="1216650" y="3251500"/>
            <a:ext cx="9733275" cy="3080375"/>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3" name="Google Shape;43;p1:notes"/>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d07ea9160b_0_14:notes"/>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7A054A40-FA19-D3CF-C423-67F1C3CE910D}"/>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8BCF63D1-C477-657B-9964-F654335BDF7E}"/>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9E61D523-7EB7-90D8-2C67-26A69FC32D10}"/>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868651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1872317D-AB83-672E-088B-0AFB4F419327}"/>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7BD3F987-513E-E388-0EBD-AC0E2A2E56A6}"/>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7AD4BF57-68E1-D0CA-1BA5-4E71C7ECE69D}"/>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235853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C6C75935-3B6A-8793-5169-ABA4E15D33EB}"/>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6380A435-F5DC-7509-4C1B-02ACC7CF0F15}"/>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E9F2D239-E2CE-D1DB-9D91-024777B9AB3D}"/>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3601964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2300CC8D-5076-BB35-53D9-5307DF31E1AD}"/>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FF311661-639B-7317-EFA5-03171CAE09B8}"/>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6BA6F93C-144E-D327-F736-AFD109ED96E8}"/>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332703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FAB4A664-1F81-7F55-A07E-11DA9B2814A3}"/>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A7031198-13B9-F4D6-CAD7-3617BB577473}"/>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A79FB0D4-1582-B590-5840-AADE3F04B053}"/>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3052820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D21DB7E3-9938-B681-A9BA-6E2C75E6CB8E}"/>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D0A86736-1ABB-A73A-CC54-FAC82CB03678}"/>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802F3E6C-2C72-F2C0-F982-E8B31516FB14}"/>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2425048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290377FF-86B5-1750-D341-77F248D6906F}"/>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D00C8AAE-5C75-B0BA-4957-0BA339CA471F}"/>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63" name="Google Shape;63;g2d07ea9160b_0_14:notes">
            <a:extLst>
              <a:ext uri="{FF2B5EF4-FFF2-40B4-BE49-F238E27FC236}">
                <a16:creationId xmlns:a16="http://schemas.microsoft.com/office/drawing/2014/main" id="{B1F172BD-3847-EBC2-4515-288CDCACD3BC}"/>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6715772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a:extLst>
            <a:ext uri="{FF2B5EF4-FFF2-40B4-BE49-F238E27FC236}">
              <a16:creationId xmlns:a16="http://schemas.microsoft.com/office/drawing/2014/main" id="{92796511-E9D3-3B79-2992-7FF8BCEC5FA3}"/>
            </a:ext>
          </a:extLst>
        </p:cNvPr>
        <p:cNvGrpSpPr/>
        <p:nvPr/>
      </p:nvGrpSpPr>
      <p:grpSpPr>
        <a:xfrm>
          <a:off x="0" y="0"/>
          <a:ext cx="0" cy="0"/>
          <a:chOff x="0" y="0"/>
          <a:chExt cx="0" cy="0"/>
        </a:xfrm>
      </p:grpSpPr>
      <p:sp>
        <p:nvSpPr>
          <p:cNvPr id="62" name="Google Shape;62;g2d07ea9160b_0_14:notes">
            <a:extLst>
              <a:ext uri="{FF2B5EF4-FFF2-40B4-BE49-F238E27FC236}">
                <a16:creationId xmlns:a16="http://schemas.microsoft.com/office/drawing/2014/main" id="{95F5CDD6-6B6B-5972-0FD8-CB52C4F0A8A9}"/>
              </a:ext>
            </a:extLst>
          </p:cNvPr>
          <p:cNvSpPr txBox="1">
            <a:spLocks noGrp="1"/>
          </p:cNvSpPr>
          <p:nvPr>
            <p:ph type="body" idx="1"/>
          </p:nvPr>
        </p:nvSpPr>
        <p:spPr>
          <a:xfrm>
            <a:off x="1216650" y="3251500"/>
            <a:ext cx="9733200" cy="3080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63" name="Google Shape;63;g2d07ea9160b_0_14:notes">
            <a:extLst>
              <a:ext uri="{FF2B5EF4-FFF2-40B4-BE49-F238E27FC236}">
                <a16:creationId xmlns:a16="http://schemas.microsoft.com/office/drawing/2014/main" id="{DEB407CE-6BAC-1B72-1E6D-51FF2A652631}"/>
              </a:ext>
            </a:extLst>
          </p:cNvPr>
          <p:cNvSpPr>
            <a:spLocks noGrp="1" noRot="1" noChangeAspect="1"/>
          </p:cNvSpPr>
          <p:nvPr>
            <p:ph type="sldImg" idx="2"/>
          </p:nvPr>
        </p:nvSpPr>
        <p:spPr>
          <a:xfrm>
            <a:off x="3802063" y="512763"/>
            <a:ext cx="4564062" cy="25669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Tree>
    <p:extLst>
      <p:ext uri="{BB962C8B-B14F-4D97-AF65-F5344CB8AC3E}">
        <p14:creationId xmlns:p14="http://schemas.microsoft.com/office/powerpoint/2010/main" val="12448826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Blank" type="obj">
  <p:cSld name="OBJECT">
    <p:bg>
      <p:bgPr>
        <a:solidFill>
          <a:schemeClr val="lt1"/>
        </a:solidFill>
        <a:effectLst/>
      </p:bgPr>
    </p:bg>
    <p:spTree>
      <p:nvGrpSpPr>
        <p:cNvPr id="1" name="Shape 12"/>
        <p:cNvGrpSpPr/>
        <p:nvPr/>
      </p:nvGrpSpPr>
      <p:grpSpPr>
        <a:xfrm>
          <a:off x="0" y="0"/>
          <a:ext cx="0" cy="0"/>
          <a:chOff x="0" y="0"/>
          <a:chExt cx="0" cy="0"/>
        </a:xfrm>
      </p:grpSpPr>
      <p:sp>
        <p:nvSpPr>
          <p:cNvPr id="13" name="Google Shape;13;p40"/>
          <p:cNvSpPr/>
          <p:nvPr/>
        </p:nvSpPr>
        <p:spPr>
          <a:xfrm>
            <a:off x="0" y="0"/>
            <a:ext cx="12168505" cy="6840220"/>
          </a:xfrm>
          <a:custGeom>
            <a:avLst/>
            <a:gdLst/>
            <a:ahLst/>
            <a:cxnLst/>
            <a:rect l="l" t="t" r="r" b="b"/>
            <a:pathLst>
              <a:path w="12168505" h="6840220" extrusionOk="0">
                <a:moveTo>
                  <a:pt x="12167997" y="0"/>
                </a:moveTo>
                <a:lnTo>
                  <a:pt x="0" y="0"/>
                </a:lnTo>
                <a:lnTo>
                  <a:pt x="0" y="6840004"/>
                </a:lnTo>
                <a:lnTo>
                  <a:pt x="12167997" y="6840004"/>
                </a:lnTo>
                <a:lnTo>
                  <a:pt x="12167997" y="0"/>
                </a:lnTo>
                <a:close/>
              </a:path>
            </a:pathLst>
          </a:custGeom>
          <a:solidFill>
            <a:srgbClr val="D1E8F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 name="Google Shape;14;p40"/>
          <p:cNvSpPr txBox="1">
            <a:spLocks noGrp="1"/>
          </p:cNvSpPr>
          <p:nvPr>
            <p:ph type="ftr" idx="11"/>
          </p:nvPr>
        </p:nvSpPr>
        <p:spPr>
          <a:xfrm>
            <a:off x="4138803" y="6366129"/>
            <a:ext cx="3895344" cy="34226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0"/>
          <p:cNvSpPr txBox="1">
            <a:spLocks noGrp="1"/>
          </p:cNvSpPr>
          <p:nvPr>
            <p:ph type="dt" idx="10"/>
          </p:nvPr>
        </p:nvSpPr>
        <p:spPr>
          <a:xfrm>
            <a:off x="608647" y="6366129"/>
            <a:ext cx="2799778" cy="34226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0"/>
          <p:cNvSpPr txBox="1">
            <a:spLocks noGrp="1"/>
          </p:cNvSpPr>
          <p:nvPr>
            <p:ph type="sldNum" idx="12"/>
          </p:nvPr>
        </p:nvSpPr>
        <p:spPr>
          <a:xfrm>
            <a:off x="8764524" y="6366129"/>
            <a:ext cx="2799778" cy="34226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2"/>
        <p:cNvGrpSpPr/>
        <p:nvPr/>
      </p:nvGrpSpPr>
      <p:grpSpPr>
        <a:xfrm>
          <a:off x="0" y="0"/>
          <a:ext cx="0" cy="0"/>
          <a:chOff x="0" y="0"/>
          <a:chExt cx="0" cy="0"/>
        </a:xfrm>
      </p:grpSpPr>
      <p:sp>
        <p:nvSpPr>
          <p:cNvPr id="23" name="Google Shape;23;p42"/>
          <p:cNvSpPr txBox="1">
            <a:spLocks noGrp="1"/>
          </p:cNvSpPr>
          <p:nvPr>
            <p:ph type="title"/>
          </p:nvPr>
        </p:nvSpPr>
        <p:spPr>
          <a:xfrm>
            <a:off x="1103299" y="451710"/>
            <a:ext cx="2225040" cy="330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000" b="0" i="0">
                <a:solidFill>
                  <a:srgbClr val="3E3E3E"/>
                </a:solidFill>
                <a:latin typeface="Gabarito"/>
                <a:ea typeface="Gabarito"/>
                <a:cs typeface="Gabarito"/>
                <a:sym typeface="Gabari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42"/>
          <p:cNvSpPr txBox="1">
            <a:spLocks noGrp="1"/>
          </p:cNvSpPr>
          <p:nvPr>
            <p:ph type="body" idx="1"/>
          </p:nvPr>
        </p:nvSpPr>
        <p:spPr>
          <a:xfrm>
            <a:off x="707299" y="1653390"/>
            <a:ext cx="7409815" cy="412496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sz="3400" b="0" i="0">
                <a:solidFill>
                  <a:srgbClr val="3E3E3E"/>
                </a:solidFill>
                <a:latin typeface="Gabarito"/>
                <a:ea typeface="Gabarito"/>
                <a:cs typeface="Gabarito"/>
                <a:sym typeface="Gabarito"/>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138803" y="6366129"/>
            <a:ext cx="3895344" cy="34226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2"/>
          <p:cNvSpPr txBox="1">
            <a:spLocks noGrp="1"/>
          </p:cNvSpPr>
          <p:nvPr>
            <p:ph type="dt" idx="10"/>
          </p:nvPr>
        </p:nvSpPr>
        <p:spPr>
          <a:xfrm>
            <a:off x="608647" y="6366129"/>
            <a:ext cx="2799778" cy="34226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2"/>
          <p:cNvSpPr txBox="1">
            <a:spLocks noGrp="1"/>
          </p:cNvSpPr>
          <p:nvPr>
            <p:ph type="sldNum" idx="12"/>
          </p:nvPr>
        </p:nvSpPr>
        <p:spPr>
          <a:xfrm>
            <a:off x="8764524" y="6366129"/>
            <a:ext cx="2799778" cy="34226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8"/>
        <p:cNvGrpSpPr/>
        <p:nvPr/>
      </p:nvGrpSpPr>
      <p:grpSpPr>
        <a:xfrm>
          <a:off x="0" y="0"/>
          <a:ext cx="0" cy="0"/>
          <a:chOff x="0" y="0"/>
          <a:chExt cx="0" cy="0"/>
        </a:xfrm>
      </p:grpSpPr>
      <p:sp>
        <p:nvSpPr>
          <p:cNvPr id="29" name="Google Shape;29;p43"/>
          <p:cNvSpPr txBox="1">
            <a:spLocks noGrp="1"/>
          </p:cNvSpPr>
          <p:nvPr>
            <p:ph type="ctrTitle"/>
          </p:nvPr>
        </p:nvSpPr>
        <p:spPr>
          <a:xfrm>
            <a:off x="912971" y="2122043"/>
            <a:ext cx="10347008" cy="1437513"/>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000" b="0" i="0">
                <a:solidFill>
                  <a:srgbClr val="3E3E3E"/>
                </a:solidFill>
                <a:latin typeface="Gabarito"/>
                <a:ea typeface="Gabarito"/>
                <a:cs typeface="Gabarito"/>
                <a:sym typeface="Gabari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43"/>
          <p:cNvSpPr txBox="1">
            <a:spLocks noGrp="1"/>
          </p:cNvSpPr>
          <p:nvPr>
            <p:ph type="subTitle" idx="1"/>
          </p:nvPr>
        </p:nvSpPr>
        <p:spPr>
          <a:xfrm>
            <a:off x="1825942" y="3833368"/>
            <a:ext cx="8521065" cy="171132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400" b="0" i="0">
                <a:solidFill>
                  <a:srgbClr val="3E3E3E"/>
                </a:solidFill>
                <a:latin typeface="Gabarito"/>
                <a:ea typeface="Gabarito"/>
                <a:cs typeface="Gabarito"/>
                <a:sym typeface="Gabari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138803" y="6366129"/>
            <a:ext cx="3895344" cy="34226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3"/>
          <p:cNvSpPr txBox="1">
            <a:spLocks noGrp="1"/>
          </p:cNvSpPr>
          <p:nvPr>
            <p:ph type="dt" idx="10"/>
          </p:nvPr>
        </p:nvSpPr>
        <p:spPr>
          <a:xfrm>
            <a:off x="608647" y="6366129"/>
            <a:ext cx="2799778" cy="34226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43"/>
          <p:cNvSpPr txBox="1">
            <a:spLocks noGrp="1"/>
          </p:cNvSpPr>
          <p:nvPr>
            <p:ph type="sldNum" idx="12"/>
          </p:nvPr>
        </p:nvSpPr>
        <p:spPr>
          <a:xfrm>
            <a:off x="8764524" y="6366129"/>
            <a:ext cx="2799778" cy="34226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4"/>
        <p:cNvGrpSpPr/>
        <p:nvPr/>
      </p:nvGrpSpPr>
      <p:grpSpPr>
        <a:xfrm>
          <a:off x="0" y="0"/>
          <a:ext cx="0" cy="0"/>
          <a:chOff x="0" y="0"/>
          <a:chExt cx="0" cy="0"/>
        </a:xfrm>
      </p:grpSpPr>
      <p:sp>
        <p:nvSpPr>
          <p:cNvPr id="35" name="Google Shape;35;p44"/>
          <p:cNvSpPr txBox="1">
            <a:spLocks noGrp="1"/>
          </p:cNvSpPr>
          <p:nvPr>
            <p:ph type="title"/>
          </p:nvPr>
        </p:nvSpPr>
        <p:spPr>
          <a:xfrm>
            <a:off x="1103299" y="451710"/>
            <a:ext cx="2225040" cy="330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2000" b="0" i="0">
                <a:solidFill>
                  <a:srgbClr val="3E3E3E"/>
                </a:solidFill>
                <a:latin typeface="Gabarito"/>
                <a:ea typeface="Gabarito"/>
                <a:cs typeface="Gabarito"/>
                <a:sym typeface="Gabarito"/>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44"/>
          <p:cNvSpPr txBox="1">
            <a:spLocks noGrp="1"/>
          </p:cNvSpPr>
          <p:nvPr>
            <p:ph type="body" idx="1"/>
          </p:nvPr>
        </p:nvSpPr>
        <p:spPr>
          <a:xfrm>
            <a:off x="608647" y="1574419"/>
            <a:ext cx="5295233" cy="451789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 name="Google Shape;37;p44"/>
          <p:cNvSpPr txBox="1">
            <a:spLocks noGrp="1"/>
          </p:cNvSpPr>
          <p:nvPr>
            <p:ph type="body" idx="2"/>
          </p:nvPr>
        </p:nvSpPr>
        <p:spPr>
          <a:xfrm>
            <a:off x="6269069" y="1574419"/>
            <a:ext cx="5295233" cy="4517898"/>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138803" y="6366129"/>
            <a:ext cx="3895344" cy="342265"/>
          </a:xfrm>
          <a:prstGeom prst="rect">
            <a:avLst/>
          </a:prstGeom>
          <a:noFill/>
          <a:ln>
            <a:noFill/>
          </a:ln>
        </p:spPr>
        <p:txBody>
          <a:bodyPr spcFirstLastPara="1" wrap="square" lIns="0" tIns="0" rIns="0" bIns="0" anchor="t" anchorCtr="0">
            <a:spAutoFit/>
          </a:bodyPr>
          <a:lstStyle>
            <a:lvl1pPr lvl="0" algn="ctr">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44"/>
          <p:cNvSpPr txBox="1">
            <a:spLocks noGrp="1"/>
          </p:cNvSpPr>
          <p:nvPr>
            <p:ph type="dt" idx="10"/>
          </p:nvPr>
        </p:nvSpPr>
        <p:spPr>
          <a:xfrm>
            <a:off x="608647" y="6366129"/>
            <a:ext cx="2799778" cy="342265"/>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44"/>
          <p:cNvSpPr txBox="1">
            <a:spLocks noGrp="1"/>
          </p:cNvSpPr>
          <p:nvPr>
            <p:ph type="sldNum" idx="12"/>
          </p:nvPr>
        </p:nvSpPr>
        <p:spPr>
          <a:xfrm>
            <a:off x="8764524" y="6366129"/>
            <a:ext cx="2799778" cy="342265"/>
          </a:xfrm>
          <a:prstGeom prst="rect">
            <a:avLst/>
          </a:prstGeom>
          <a:noFill/>
          <a:ln>
            <a:noFill/>
          </a:ln>
        </p:spPr>
        <p:txBody>
          <a:bodyPr spcFirstLastPara="1" wrap="square" lIns="0" tIns="0" rIns="0" bIns="0" anchor="t" anchorCtr="0">
            <a:spAutoFit/>
          </a:bodyPr>
          <a:lstStyle>
            <a:lvl1pPr marL="0" marR="0" lvl="0"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9"/>
          <p:cNvSpPr/>
          <p:nvPr/>
        </p:nvSpPr>
        <p:spPr>
          <a:xfrm>
            <a:off x="0" y="0"/>
            <a:ext cx="12168505" cy="6840220"/>
          </a:xfrm>
          <a:custGeom>
            <a:avLst/>
            <a:gdLst/>
            <a:ahLst/>
            <a:cxnLst/>
            <a:rect l="l" t="t" r="r" b="b"/>
            <a:pathLst>
              <a:path w="12168505" h="6840220" extrusionOk="0">
                <a:moveTo>
                  <a:pt x="12167997" y="0"/>
                </a:moveTo>
                <a:lnTo>
                  <a:pt x="0" y="0"/>
                </a:lnTo>
                <a:lnTo>
                  <a:pt x="0" y="6840004"/>
                </a:lnTo>
                <a:lnTo>
                  <a:pt x="12167997" y="6840004"/>
                </a:lnTo>
                <a:lnTo>
                  <a:pt x="12167997" y="0"/>
                </a:lnTo>
                <a:close/>
              </a:path>
            </a:pathLst>
          </a:custGeom>
          <a:solidFill>
            <a:srgbClr val="EDF6FD"/>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 name="Google Shape;7;p39"/>
          <p:cNvSpPr txBox="1">
            <a:spLocks noGrp="1"/>
          </p:cNvSpPr>
          <p:nvPr>
            <p:ph type="title"/>
          </p:nvPr>
        </p:nvSpPr>
        <p:spPr>
          <a:xfrm>
            <a:off x="1103299" y="451710"/>
            <a:ext cx="2225040" cy="3302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2000" b="0" i="0" u="none" strike="noStrike" cap="none">
                <a:solidFill>
                  <a:srgbClr val="3E3E3E"/>
                </a:solidFill>
                <a:latin typeface="Gabarito"/>
                <a:ea typeface="Gabarito"/>
                <a:cs typeface="Gabarito"/>
                <a:sym typeface="Gabari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p39"/>
          <p:cNvSpPr txBox="1">
            <a:spLocks noGrp="1"/>
          </p:cNvSpPr>
          <p:nvPr>
            <p:ph type="body" idx="1"/>
          </p:nvPr>
        </p:nvSpPr>
        <p:spPr>
          <a:xfrm>
            <a:off x="707299" y="1653390"/>
            <a:ext cx="7409815" cy="412496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3400" b="0" i="0" u="none" strike="noStrike" cap="none">
                <a:solidFill>
                  <a:srgbClr val="3E3E3E"/>
                </a:solidFill>
                <a:latin typeface="Gabarito"/>
                <a:ea typeface="Gabarito"/>
                <a:cs typeface="Gabarito"/>
                <a:sym typeface="Gabarito"/>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9" name="Google Shape;9;p39"/>
          <p:cNvSpPr txBox="1">
            <a:spLocks noGrp="1"/>
          </p:cNvSpPr>
          <p:nvPr>
            <p:ph type="ftr" idx="11"/>
          </p:nvPr>
        </p:nvSpPr>
        <p:spPr>
          <a:xfrm>
            <a:off x="4138803" y="6366129"/>
            <a:ext cx="3895344" cy="342265"/>
          </a:xfrm>
          <a:prstGeom prst="rect">
            <a:avLst/>
          </a:prstGeom>
          <a:noFill/>
          <a:ln>
            <a:noFill/>
          </a:ln>
        </p:spPr>
        <p:txBody>
          <a:bodyPr spcFirstLastPara="1" wrap="square" lIns="0" tIns="0" rIns="0" bIns="0" anchor="t" anchorCtr="0">
            <a:spAutoFit/>
          </a:bodyPr>
          <a:lstStyle>
            <a:lvl1pPr marR="0" lvl="0" algn="ctr"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0" name="Google Shape;10;p39"/>
          <p:cNvSpPr txBox="1">
            <a:spLocks noGrp="1"/>
          </p:cNvSpPr>
          <p:nvPr>
            <p:ph type="dt" idx="10"/>
          </p:nvPr>
        </p:nvSpPr>
        <p:spPr>
          <a:xfrm>
            <a:off x="608647" y="6366129"/>
            <a:ext cx="2799778" cy="342265"/>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9"/>
          <p:cNvSpPr txBox="1">
            <a:spLocks noGrp="1"/>
          </p:cNvSpPr>
          <p:nvPr>
            <p:ph type="sldNum" idx="12"/>
          </p:nvPr>
        </p:nvSpPr>
        <p:spPr>
          <a:xfrm>
            <a:off x="8764524" y="6366129"/>
            <a:ext cx="2799778" cy="342265"/>
          </a:xfrm>
          <a:prstGeom prst="rect">
            <a:avLst/>
          </a:prstGeom>
          <a:noFill/>
          <a:ln>
            <a:noFill/>
          </a:ln>
        </p:spPr>
        <p:txBody>
          <a:bodyPr spcFirstLastPara="1" wrap="square" lIns="0" tIns="0" rIns="0" bIns="0" anchor="t" anchorCtr="0">
            <a:spAutoFit/>
          </a:bodyPr>
          <a:lstStyle>
            <a:lvl1pPr marL="0" marR="0" lvl="0"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800"/>
              <a:buFont typeface="Arial"/>
              <a:buNone/>
              <a:defRPr sz="18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ov.uk/guidance/selling-vaping-and-nicotine-products"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assets.publishing.service.gov.uk/media/6a6b3d0e8319ab05f7caa222/age-of-sale-notice-for-Eng-Scot-NI-size-A3.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acs.org.uk/campaigns/decline09" TargetMode="External"/><Relationship Id="rId5" Type="http://schemas.openxmlformats.org/officeDocument/2006/relationships/hyperlink" Target="https://ash.org.uk/resources/view/smokefree-generation-communications-toolkit" TargetMode="External"/><Relationship Id="rId4" Type="http://schemas.openxmlformats.org/officeDocument/2006/relationships/hyperlink" Target="https://www.gov.uk/guidance/selling-tobacco-herbal-smoking-products-and-cigarette-paper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gov.uk/guidance/tobacco-and-vaping-product-vending-machine-ba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ealthmedia.blog.gov.uk/2026/06/01/ending-the-advertising-and-sponsorship-of-vaping-and-nicotine-products-from-1-june-202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gov.uk/government/consultations/tobacco-and-vapes-packaging-appearance-and-display/tobacco-and-vapes-packaging-appearance-and-displa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v.uk/government/publications/preparing-for-vaping-products-duty-and-the-vaping-duty-stamps-scheme/prepare-for-vaping-products-duty-and-the-vaping-duty-stamps-scheme"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www.youtube.com/watch?v=uXdExx4OYg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
        <p:cNvGrpSpPr/>
        <p:nvPr/>
      </p:nvGrpSpPr>
      <p:grpSpPr>
        <a:xfrm>
          <a:off x="0" y="0"/>
          <a:ext cx="0" cy="0"/>
          <a:chOff x="0" y="0"/>
          <a:chExt cx="0" cy="0"/>
        </a:xfrm>
      </p:grpSpPr>
      <p:grpSp>
        <p:nvGrpSpPr>
          <p:cNvPr id="45" name="Google Shape;45;p1">
            <a:extLst>
              <a:ext uri="{C183D7F6-B498-43B3-948B-1728B52AA6E4}">
                <adec:decorative xmlns:adec="http://schemas.microsoft.com/office/drawing/2017/decorative" val="1"/>
              </a:ext>
            </a:extLst>
          </p:cNvPr>
          <p:cNvGrpSpPr/>
          <p:nvPr/>
        </p:nvGrpSpPr>
        <p:grpSpPr>
          <a:xfrm>
            <a:off x="0" y="5080"/>
            <a:ext cx="12168505" cy="6840220"/>
            <a:chOff x="0" y="6"/>
            <a:chExt cx="12168505" cy="6840220"/>
          </a:xfrm>
        </p:grpSpPr>
        <p:sp>
          <p:nvSpPr>
            <p:cNvPr id="46" name="Google Shape;46;p1"/>
            <p:cNvSpPr/>
            <p:nvPr/>
          </p:nvSpPr>
          <p:spPr>
            <a:xfrm>
              <a:off x="0" y="6"/>
              <a:ext cx="12168505" cy="6840220"/>
            </a:xfrm>
            <a:custGeom>
              <a:avLst/>
              <a:gdLst/>
              <a:ahLst/>
              <a:cxnLst/>
              <a:rect l="l" t="t" r="r" b="b"/>
              <a:pathLst>
                <a:path w="12168505" h="6840220" extrusionOk="0">
                  <a:moveTo>
                    <a:pt x="5986030" y="0"/>
                  </a:moveTo>
                  <a:lnTo>
                    <a:pt x="0" y="0"/>
                  </a:lnTo>
                  <a:lnTo>
                    <a:pt x="0" y="6840004"/>
                  </a:lnTo>
                  <a:lnTo>
                    <a:pt x="12167997" y="6840004"/>
                  </a:lnTo>
                  <a:lnTo>
                    <a:pt x="12167997" y="6828713"/>
                  </a:lnTo>
                  <a:lnTo>
                    <a:pt x="5986030"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1"/>
            <p:cNvSpPr/>
            <p:nvPr/>
          </p:nvSpPr>
          <p:spPr>
            <a:xfrm>
              <a:off x="7066245" y="6"/>
              <a:ext cx="3291204" cy="4440555"/>
            </a:xfrm>
            <a:custGeom>
              <a:avLst/>
              <a:gdLst/>
              <a:ahLst/>
              <a:cxnLst/>
              <a:rect l="l" t="t" r="r" b="b"/>
              <a:pathLst>
                <a:path w="3291204" h="4440555" extrusionOk="0">
                  <a:moveTo>
                    <a:pt x="1413459" y="0"/>
                  </a:moveTo>
                  <a:lnTo>
                    <a:pt x="99085" y="0"/>
                  </a:lnTo>
                  <a:lnTo>
                    <a:pt x="2086305" y="2165997"/>
                  </a:lnTo>
                  <a:lnTo>
                    <a:pt x="0" y="4439996"/>
                  </a:lnTo>
                  <a:lnTo>
                    <a:pt x="1319847" y="4439996"/>
                  </a:lnTo>
                  <a:lnTo>
                    <a:pt x="3290963" y="2165997"/>
                  </a:lnTo>
                  <a:lnTo>
                    <a:pt x="1413459"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1"/>
            <p:cNvSpPr/>
            <p:nvPr/>
          </p:nvSpPr>
          <p:spPr>
            <a:xfrm>
              <a:off x="720001" y="1018882"/>
              <a:ext cx="2171065" cy="631190"/>
            </a:xfrm>
            <a:custGeom>
              <a:avLst/>
              <a:gdLst/>
              <a:ahLst/>
              <a:cxnLst/>
              <a:rect l="l" t="t" r="r" b="b"/>
              <a:pathLst>
                <a:path w="2171065" h="631189" extrusionOk="0">
                  <a:moveTo>
                    <a:pt x="206844" y="548132"/>
                  </a:moveTo>
                  <a:lnTo>
                    <a:pt x="197726" y="508038"/>
                  </a:lnTo>
                  <a:lnTo>
                    <a:pt x="168338" y="479844"/>
                  </a:lnTo>
                  <a:lnTo>
                    <a:pt x="130594" y="464591"/>
                  </a:lnTo>
                  <a:lnTo>
                    <a:pt x="101981" y="457161"/>
                  </a:lnTo>
                  <a:lnTo>
                    <a:pt x="91516" y="453796"/>
                  </a:lnTo>
                  <a:lnTo>
                    <a:pt x="83324" y="450316"/>
                  </a:lnTo>
                  <a:lnTo>
                    <a:pt x="77419" y="446697"/>
                  </a:lnTo>
                  <a:lnTo>
                    <a:pt x="71056" y="441807"/>
                  </a:lnTo>
                  <a:lnTo>
                    <a:pt x="67881" y="435648"/>
                  </a:lnTo>
                  <a:lnTo>
                    <a:pt x="67881" y="420293"/>
                  </a:lnTo>
                  <a:lnTo>
                    <a:pt x="103619" y="403225"/>
                  </a:lnTo>
                  <a:lnTo>
                    <a:pt x="110769" y="403606"/>
                  </a:lnTo>
                  <a:lnTo>
                    <a:pt x="151790" y="422351"/>
                  </a:lnTo>
                  <a:lnTo>
                    <a:pt x="157213" y="428625"/>
                  </a:lnTo>
                  <a:lnTo>
                    <a:pt x="202488" y="397268"/>
                  </a:lnTo>
                  <a:lnTo>
                    <a:pt x="175793" y="369201"/>
                  </a:lnTo>
                  <a:lnTo>
                    <a:pt x="138315" y="351802"/>
                  </a:lnTo>
                  <a:lnTo>
                    <a:pt x="106794" y="348424"/>
                  </a:lnTo>
                  <a:lnTo>
                    <a:pt x="92214" y="349097"/>
                  </a:lnTo>
                  <a:lnTo>
                    <a:pt x="54775" y="359143"/>
                  </a:lnTo>
                  <a:lnTo>
                    <a:pt x="21234" y="388327"/>
                  </a:lnTo>
                  <a:lnTo>
                    <a:pt x="9512" y="430606"/>
                  </a:lnTo>
                  <a:lnTo>
                    <a:pt x="10007" y="440499"/>
                  </a:lnTo>
                  <a:lnTo>
                    <a:pt x="28219" y="482688"/>
                  </a:lnTo>
                  <a:lnTo>
                    <a:pt x="67335" y="506653"/>
                  </a:lnTo>
                  <a:lnTo>
                    <a:pt x="106400" y="517994"/>
                  </a:lnTo>
                  <a:lnTo>
                    <a:pt x="114731" y="520458"/>
                  </a:lnTo>
                  <a:lnTo>
                    <a:pt x="146888" y="544830"/>
                  </a:lnTo>
                  <a:lnTo>
                    <a:pt x="146888" y="558330"/>
                  </a:lnTo>
                  <a:lnTo>
                    <a:pt x="110769" y="577519"/>
                  </a:lnTo>
                  <a:lnTo>
                    <a:pt x="100685" y="576910"/>
                  </a:lnTo>
                  <a:lnTo>
                    <a:pt x="65417" y="562076"/>
                  </a:lnTo>
                  <a:lnTo>
                    <a:pt x="45250" y="538607"/>
                  </a:lnTo>
                  <a:lnTo>
                    <a:pt x="0" y="566801"/>
                  </a:lnTo>
                  <a:lnTo>
                    <a:pt x="27190" y="603135"/>
                  </a:lnTo>
                  <a:lnTo>
                    <a:pt x="63715" y="624179"/>
                  </a:lnTo>
                  <a:lnTo>
                    <a:pt x="107594" y="631126"/>
                  </a:lnTo>
                  <a:lnTo>
                    <a:pt x="122351" y="630453"/>
                  </a:lnTo>
                  <a:lnTo>
                    <a:pt x="160388" y="620204"/>
                  </a:lnTo>
                  <a:lnTo>
                    <a:pt x="194741" y="590626"/>
                  </a:lnTo>
                  <a:lnTo>
                    <a:pt x="206082" y="559727"/>
                  </a:lnTo>
                  <a:lnTo>
                    <a:pt x="206844" y="548132"/>
                  </a:lnTo>
                  <a:close/>
                </a:path>
                <a:path w="2171065" h="631189" extrusionOk="0">
                  <a:moveTo>
                    <a:pt x="214337" y="199707"/>
                  </a:moveTo>
                  <a:lnTo>
                    <a:pt x="205219" y="159613"/>
                  </a:lnTo>
                  <a:lnTo>
                    <a:pt x="175831" y="131419"/>
                  </a:lnTo>
                  <a:lnTo>
                    <a:pt x="138087" y="116154"/>
                  </a:lnTo>
                  <a:lnTo>
                    <a:pt x="109474" y="108724"/>
                  </a:lnTo>
                  <a:lnTo>
                    <a:pt x="99009" y="105359"/>
                  </a:lnTo>
                  <a:lnTo>
                    <a:pt x="90817" y="101879"/>
                  </a:lnTo>
                  <a:lnTo>
                    <a:pt x="84912" y="98259"/>
                  </a:lnTo>
                  <a:lnTo>
                    <a:pt x="78549" y="93370"/>
                  </a:lnTo>
                  <a:lnTo>
                    <a:pt x="75387" y="87223"/>
                  </a:lnTo>
                  <a:lnTo>
                    <a:pt x="75387" y="71869"/>
                  </a:lnTo>
                  <a:lnTo>
                    <a:pt x="111112" y="54787"/>
                  </a:lnTo>
                  <a:lnTo>
                    <a:pt x="118262" y="55156"/>
                  </a:lnTo>
                  <a:lnTo>
                    <a:pt x="159283" y="73926"/>
                  </a:lnTo>
                  <a:lnTo>
                    <a:pt x="164719" y="80200"/>
                  </a:lnTo>
                  <a:lnTo>
                    <a:pt x="209981" y="48831"/>
                  </a:lnTo>
                  <a:lnTo>
                    <a:pt x="183286" y="20764"/>
                  </a:lnTo>
                  <a:lnTo>
                    <a:pt x="145808" y="3378"/>
                  </a:lnTo>
                  <a:lnTo>
                    <a:pt x="114287" y="0"/>
                  </a:lnTo>
                  <a:lnTo>
                    <a:pt x="99720" y="660"/>
                  </a:lnTo>
                  <a:lnTo>
                    <a:pt x="62280" y="10718"/>
                  </a:lnTo>
                  <a:lnTo>
                    <a:pt x="28727" y="39903"/>
                  </a:lnTo>
                  <a:lnTo>
                    <a:pt x="17018" y="82181"/>
                  </a:lnTo>
                  <a:lnTo>
                    <a:pt x="17513" y="92075"/>
                  </a:lnTo>
                  <a:lnTo>
                    <a:pt x="35712" y="134251"/>
                  </a:lnTo>
                  <a:lnTo>
                    <a:pt x="74828" y="158216"/>
                  </a:lnTo>
                  <a:lnTo>
                    <a:pt x="113893" y="169557"/>
                  </a:lnTo>
                  <a:lnTo>
                    <a:pt x="122237" y="172021"/>
                  </a:lnTo>
                  <a:lnTo>
                    <a:pt x="154393" y="196405"/>
                  </a:lnTo>
                  <a:lnTo>
                    <a:pt x="154393" y="209905"/>
                  </a:lnTo>
                  <a:lnTo>
                    <a:pt x="118262" y="229095"/>
                  </a:lnTo>
                  <a:lnTo>
                    <a:pt x="108178" y="228473"/>
                  </a:lnTo>
                  <a:lnTo>
                    <a:pt x="72923" y="213626"/>
                  </a:lnTo>
                  <a:lnTo>
                    <a:pt x="52743" y="190182"/>
                  </a:lnTo>
                  <a:lnTo>
                    <a:pt x="7493" y="218376"/>
                  </a:lnTo>
                  <a:lnTo>
                    <a:pt x="34683" y="254711"/>
                  </a:lnTo>
                  <a:lnTo>
                    <a:pt x="71208" y="275742"/>
                  </a:lnTo>
                  <a:lnTo>
                    <a:pt x="115087" y="282689"/>
                  </a:lnTo>
                  <a:lnTo>
                    <a:pt x="129844" y="282003"/>
                  </a:lnTo>
                  <a:lnTo>
                    <a:pt x="167894" y="271767"/>
                  </a:lnTo>
                  <a:lnTo>
                    <a:pt x="202234" y="242201"/>
                  </a:lnTo>
                  <a:lnTo>
                    <a:pt x="213575" y="211289"/>
                  </a:lnTo>
                  <a:lnTo>
                    <a:pt x="214337" y="199707"/>
                  </a:lnTo>
                  <a:close/>
                </a:path>
                <a:path w="2171065" h="631189" extrusionOk="0">
                  <a:moveTo>
                    <a:pt x="440321" y="354088"/>
                  </a:moveTo>
                  <a:lnTo>
                    <a:pt x="219951" y="354088"/>
                  </a:lnTo>
                  <a:lnTo>
                    <a:pt x="219951" y="409968"/>
                  </a:lnTo>
                  <a:lnTo>
                    <a:pt x="300151" y="409968"/>
                  </a:lnTo>
                  <a:lnTo>
                    <a:pt x="300151" y="624598"/>
                  </a:lnTo>
                  <a:lnTo>
                    <a:pt x="358521" y="624598"/>
                  </a:lnTo>
                  <a:lnTo>
                    <a:pt x="358521" y="409968"/>
                  </a:lnTo>
                  <a:lnTo>
                    <a:pt x="440321" y="409968"/>
                  </a:lnTo>
                  <a:lnTo>
                    <a:pt x="440321" y="354088"/>
                  </a:lnTo>
                  <a:close/>
                </a:path>
                <a:path w="2171065" h="631189" extrusionOk="0">
                  <a:moveTo>
                    <a:pt x="558571" y="275932"/>
                  </a:moveTo>
                  <a:lnTo>
                    <a:pt x="510527" y="5549"/>
                  </a:lnTo>
                  <a:lnTo>
                    <a:pt x="458520" y="5549"/>
                  </a:lnTo>
                  <a:lnTo>
                    <a:pt x="395198" y="186588"/>
                  </a:lnTo>
                  <a:lnTo>
                    <a:pt x="331863" y="5549"/>
                  </a:lnTo>
                  <a:lnTo>
                    <a:pt x="279844" y="5549"/>
                  </a:lnTo>
                  <a:lnTo>
                    <a:pt x="232206" y="275932"/>
                  </a:lnTo>
                  <a:lnTo>
                    <a:pt x="290182" y="275932"/>
                  </a:lnTo>
                  <a:lnTo>
                    <a:pt x="312508" y="131064"/>
                  </a:lnTo>
                  <a:lnTo>
                    <a:pt x="315810" y="104914"/>
                  </a:lnTo>
                  <a:lnTo>
                    <a:pt x="319786" y="119278"/>
                  </a:lnTo>
                  <a:lnTo>
                    <a:pt x="327037" y="142595"/>
                  </a:lnTo>
                  <a:lnTo>
                    <a:pt x="372364" y="272757"/>
                  </a:lnTo>
                  <a:lnTo>
                    <a:pt x="418020" y="272757"/>
                  </a:lnTo>
                  <a:lnTo>
                    <a:pt x="463346" y="142760"/>
                  </a:lnTo>
                  <a:lnTo>
                    <a:pt x="470598" y="119532"/>
                  </a:lnTo>
                  <a:lnTo>
                    <a:pt x="474713" y="104533"/>
                  </a:lnTo>
                  <a:lnTo>
                    <a:pt x="481558" y="155232"/>
                  </a:lnTo>
                  <a:lnTo>
                    <a:pt x="500214" y="275932"/>
                  </a:lnTo>
                  <a:lnTo>
                    <a:pt x="558571" y="275932"/>
                  </a:lnTo>
                  <a:close/>
                </a:path>
                <a:path w="2171065" h="631189" extrusionOk="0">
                  <a:moveTo>
                    <a:pt x="853173" y="140944"/>
                  </a:moveTo>
                  <a:lnTo>
                    <a:pt x="847483" y="97878"/>
                  </a:lnTo>
                  <a:lnTo>
                    <a:pt x="830795" y="60833"/>
                  </a:lnTo>
                  <a:lnTo>
                    <a:pt x="804494" y="31394"/>
                  </a:lnTo>
                  <a:lnTo>
                    <a:pt x="794016" y="23685"/>
                  </a:lnTo>
                  <a:lnTo>
                    <a:pt x="794016" y="140538"/>
                  </a:lnTo>
                  <a:lnTo>
                    <a:pt x="793381" y="152831"/>
                  </a:lnTo>
                  <a:lnTo>
                    <a:pt x="778040" y="193421"/>
                  </a:lnTo>
                  <a:lnTo>
                    <a:pt x="745959" y="218122"/>
                  </a:lnTo>
                  <a:lnTo>
                    <a:pt x="714209" y="223913"/>
                  </a:lnTo>
                  <a:lnTo>
                    <a:pt x="702830" y="223278"/>
                  </a:lnTo>
                  <a:lnTo>
                    <a:pt x="664159" y="207924"/>
                  </a:lnTo>
                  <a:lnTo>
                    <a:pt x="639800" y="174866"/>
                  </a:lnTo>
                  <a:lnTo>
                    <a:pt x="634009" y="140944"/>
                  </a:lnTo>
                  <a:lnTo>
                    <a:pt x="634657" y="128676"/>
                  </a:lnTo>
                  <a:lnTo>
                    <a:pt x="649973" y="88341"/>
                  </a:lnTo>
                  <a:lnTo>
                    <a:pt x="682078" y="63766"/>
                  </a:lnTo>
                  <a:lnTo>
                    <a:pt x="714209" y="57962"/>
                  </a:lnTo>
                  <a:lnTo>
                    <a:pt x="725487" y="58610"/>
                  </a:lnTo>
                  <a:lnTo>
                    <a:pt x="763854" y="73672"/>
                  </a:lnTo>
                  <a:lnTo>
                    <a:pt x="788212" y="106603"/>
                  </a:lnTo>
                  <a:lnTo>
                    <a:pt x="794016" y="140538"/>
                  </a:lnTo>
                  <a:lnTo>
                    <a:pt x="794016" y="23685"/>
                  </a:lnTo>
                  <a:lnTo>
                    <a:pt x="756907" y="6604"/>
                  </a:lnTo>
                  <a:lnTo>
                    <a:pt x="714209" y="787"/>
                  </a:lnTo>
                  <a:lnTo>
                    <a:pt x="699071" y="1435"/>
                  </a:lnTo>
                  <a:lnTo>
                    <a:pt x="657821" y="11112"/>
                  </a:lnTo>
                  <a:lnTo>
                    <a:pt x="623506" y="31394"/>
                  </a:lnTo>
                  <a:lnTo>
                    <a:pt x="597230" y="60833"/>
                  </a:lnTo>
                  <a:lnTo>
                    <a:pt x="580542" y="97878"/>
                  </a:lnTo>
                  <a:lnTo>
                    <a:pt x="574852" y="140944"/>
                  </a:lnTo>
                  <a:lnTo>
                    <a:pt x="575487" y="155930"/>
                  </a:lnTo>
                  <a:lnTo>
                    <a:pt x="584974" y="197116"/>
                  </a:lnTo>
                  <a:lnTo>
                    <a:pt x="604964" y="231749"/>
                  </a:lnTo>
                  <a:lnTo>
                    <a:pt x="634111" y="258267"/>
                  </a:lnTo>
                  <a:lnTo>
                    <a:pt x="670877" y="275005"/>
                  </a:lnTo>
                  <a:lnTo>
                    <a:pt x="714209" y="280695"/>
                  </a:lnTo>
                  <a:lnTo>
                    <a:pt x="729005" y="280073"/>
                  </a:lnTo>
                  <a:lnTo>
                    <a:pt x="769988" y="270573"/>
                  </a:lnTo>
                  <a:lnTo>
                    <a:pt x="804494" y="250482"/>
                  </a:lnTo>
                  <a:lnTo>
                    <a:pt x="828725" y="223913"/>
                  </a:lnTo>
                  <a:lnTo>
                    <a:pt x="830795" y="221056"/>
                  </a:lnTo>
                  <a:lnTo>
                    <a:pt x="847483" y="184010"/>
                  </a:lnTo>
                  <a:lnTo>
                    <a:pt x="852551" y="155930"/>
                  </a:lnTo>
                  <a:lnTo>
                    <a:pt x="853173" y="140944"/>
                  </a:lnTo>
                  <a:close/>
                </a:path>
                <a:path w="2171065" h="631189" extrusionOk="0">
                  <a:moveTo>
                    <a:pt x="902665" y="624382"/>
                  </a:moveTo>
                  <a:lnTo>
                    <a:pt x="859637" y="542188"/>
                  </a:lnTo>
                  <a:lnTo>
                    <a:pt x="853008" y="529513"/>
                  </a:lnTo>
                  <a:lnTo>
                    <a:pt x="862990" y="523379"/>
                  </a:lnTo>
                  <a:lnTo>
                    <a:pt x="871905" y="516178"/>
                  </a:lnTo>
                  <a:lnTo>
                    <a:pt x="896569" y="475399"/>
                  </a:lnTo>
                  <a:lnTo>
                    <a:pt x="899883" y="448094"/>
                  </a:lnTo>
                  <a:lnTo>
                    <a:pt x="899058" y="434098"/>
                  </a:lnTo>
                  <a:lnTo>
                    <a:pt x="886587" y="398056"/>
                  </a:lnTo>
                  <a:lnTo>
                    <a:pt x="850455" y="365506"/>
                  </a:lnTo>
                  <a:lnTo>
                    <a:pt x="840333" y="361188"/>
                  </a:lnTo>
                  <a:lnTo>
                    <a:pt x="840333" y="448094"/>
                  </a:lnTo>
                  <a:lnTo>
                    <a:pt x="839571" y="456869"/>
                  </a:lnTo>
                  <a:lnTo>
                    <a:pt x="804595" y="485597"/>
                  </a:lnTo>
                  <a:lnTo>
                    <a:pt x="794283" y="486206"/>
                  </a:lnTo>
                  <a:lnTo>
                    <a:pt x="756958" y="486206"/>
                  </a:lnTo>
                  <a:lnTo>
                    <a:pt x="756958" y="409968"/>
                  </a:lnTo>
                  <a:lnTo>
                    <a:pt x="794283" y="409968"/>
                  </a:lnTo>
                  <a:lnTo>
                    <a:pt x="833513" y="425132"/>
                  </a:lnTo>
                  <a:lnTo>
                    <a:pt x="840333" y="448094"/>
                  </a:lnTo>
                  <a:lnTo>
                    <a:pt x="840333" y="361188"/>
                  </a:lnTo>
                  <a:lnTo>
                    <a:pt x="838657" y="360464"/>
                  </a:lnTo>
                  <a:lnTo>
                    <a:pt x="826084" y="356870"/>
                  </a:lnTo>
                  <a:lnTo>
                    <a:pt x="812749" y="354711"/>
                  </a:lnTo>
                  <a:lnTo>
                    <a:pt x="798639" y="353999"/>
                  </a:lnTo>
                  <a:lnTo>
                    <a:pt x="698982" y="353999"/>
                  </a:lnTo>
                  <a:lnTo>
                    <a:pt x="698982" y="624382"/>
                  </a:lnTo>
                  <a:lnTo>
                    <a:pt x="756958" y="624382"/>
                  </a:lnTo>
                  <a:lnTo>
                    <a:pt x="756958" y="542188"/>
                  </a:lnTo>
                  <a:lnTo>
                    <a:pt x="796112" y="542188"/>
                  </a:lnTo>
                  <a:lnTo>
                    <a:pt x="839139" y="624382"/>
                  </a:lnTo>
                  <a:lnTo>
                    <a:pt x="902665" y="624382"/>
                  </a:lnTo>
                  <a:close/>
                </a:path>
                <a:path w="2171065" h="631189" extrusionOk="0">
                  <a:moveTo>
                    <a:pt x="1109268" y="5549"/>
                  </a:moveTo>
                  <a:lnTo>
                    <a:pt x="1037412" y="5549"/>
                  </a:lnTo>
                  <a:lnTo>
                    <a:pt x="942911" y="113080"/>
                  </a:lnTo>
                  <a:lnTo>
                    <a:pt x="942911" y="5549"/>
                  </a:lnTo>
                  <a:lnTo>
                    <a:pt x="884936" y="5549"/>
                  </a:lnTo>
                  <a:lnTo>
                    <a:pt x="884936" y="275945"/>
                  </a:lnTo>
                  <a:lnTo>
                    <a:pt x="942911" y="275945"/>
                  </a:lnTo>
                  <a:lnTo>
                    <a:pt x="942911" y="169811"/>
                  </a:lnTo>
                  <a:lnTo>
                    <a:pt x="1033830" y="275945"/>
                  </a:lnTo>
                  <a:lnTo>
                    <a:pt x="1109268" y="275945"/>
                  </a:lnTo>
                  <a:lnTo>
                    <a:pt x="991044" y="140081"/>
                  </a:lnTo>
                  <a:lnTo>
                    <a:pt x="1109268" y="5549"/>
                  </a:lnTo>
                  <a:close/>
                </a:path>
                <a:path w="2171065" h="631189" extrusionOk="0">
                  <a:moveTo>
                    <a:pt x="1137323" y="354088"/>
                  </a:moveTo>
                  <a:lnTo>
                    <a:pt x="916952" y="354088"/>
                  </a:lnTo>
                  <a:lnTo>
                    <a:pt x="916952" y="409968"/>
                  </a:lnTo>
                  <a:lnTo>
                    <a:pt x="997153" y="409968"/>
                  </a:lnTo>
                  <a:lnTo>
                    <a:pt x="997153" y="624598"/>
                  </a:lnTo>
                  <a:lnTo>
                    <a:pt x="1055522" y="624598"/>
                  </a:lnTo>
                  <a:lnTo>
                    <a:pt x="1055522" y="409968"/>
                  </a:lnTo>
                  <a:lnTo>
                    <a:pt x="1137323" y="409968"/>
                  </a:lnTo>
                  <a:lnTo>
                    <a:pt x="1137323" y="354088"/>
                  </a:lnTo>
                  <a:close/>
                </a:path>
                <a:path w="2171065" h="631189" extrusionOk="0">
                  <a:moveTo>
                    <a:pt x="1308277" y="3175"/>
                  </a:moveTo>
                  <a:lnTo>
                    <a:pt x="1136205" y="3175"/>
                  </a:lnTo>
                  <a:lnTo>
                    <a:pt x="1136205" y="59055"/>
                  </a:lnTo>
                  <a:lnTo>
                    <a:pt x="1136205" y="111125"/>
                  </a:lnTo>
                  <a:lnTo>
                    <a:pt x="1136205" y="165735"/>
                  </a:lnTo>
                  <a:lnTo>
                    <a:pt x="1136205" y="219075"/>
                  </a:lnTo>
                  <a:lnTo>
                    <a:pt x="1136205" y="273685"/>
                  </a:lnTo>
                  <a:lnTo>
                    <a:pt x="1308277" y="273685"/>
                  </a:lnTo>
                  <a:lnTo>
                    <a:pt x="1308277" y="219075"/>
                  </a:lnTo>
                  <a:lnTo>
                    <a:pt x="1194231" y="219075"/>
                  </a:lnTo>
                  <a:lnTo>
                    <a:pt x="1194231" y="165735"/>
                  </a:lnTo>
                  <a:lnTo>
                    <a:pt x="1286421" y="165735"/>
                  </a:lnTo>
                  <a:lnTo>
                    <a:pt x="1286421" y="111125"/>
                  </a:lnTo>
                  <a:lnTo>
                    <a:pt x="1194231" y="111125"/>
                  </a:lnTo>
                  <a:lnTo>
                    <a:pt x="1194231" y="59055"/>
                  </a:lnTo>
                  <a:lnTo>
                    <a:pt x="1308277" y="59055"/>
                  </a:lnTo>
                  <a:lnTo>
                    <a:pt x="1308277" y="3175"/>
                  </a:lnTo>
                  <a:close/>
                </a:path>
                <a:path w="2171065" h="631189" extrusionOk="0">
                  <a:moveTo>
                    <a:pt x="1357668" y="548132"/>
                  </a:moveTo>
                  <a:lnTo>
                    <a:pt x="1348549" y="508038"/>
                  </a:lnTo>
                  <a:lnTo>
                    <a:pt x="1319161" y="479844"/>
                  </a:lnTo>
                  <a:lnTo>
                    <a:pt x="1281417" y="464591"/>
                  </a:lnTo>
                  <a:lnTo>
                    <a:pt x="1252804" y="457161"/>
                  </a:lnTo>
                  <a:lnTo>
                    <a:pt x="1242339" y="453796"/>
                  </a:lnTo>
                  <a:lnTo>
                    <a:pt x="1234147" y="450316"/>
                  </a:lnTo>
                  <a:lnTo>
                    <a:pt x="1228242" y="446697"/>
                  </a:lnTo>
                  <a:lnTo>
                    <a:pt x="1221879" y="441807"/>
                  </a:lnTo>
                  <a:lnTo>
                    <a:pt x="1218704" y="435648"/>
                  </a:lnTo>
                  <a:lnTo>
                    <a:pt x="1218704" y="420293"/>
                  </a:lnTo>
                  <a:lnTo>
                    <a:pt x="1254442" y="403225"/>
                  </a:lnTo>
                  <a:lnTo>
                    <a:pt x="1261592" y="403606"/>
                  </a:lnTo>
                  <a:lnTo>
                    <a:pt x="1302626" y="422351"/>
                  </a:lnTo>
                  <a:lnTo>
                    <a:pt x="1308049" y="428625"/>
                  </a:lnTo>
                  <a:lnTo>
                    <a:pt x="1353312" y="397268"/>
                  </a:lnTo>
                  <a:lnTo>
                    <a:pt x="1326616" y="369201"/>
                  </a:lnTo>
                  <a:lnTo>
                    <a:pt x="1289138" y="351802"/>
                  </a:lnTo>
                  <a:lnTo>
                    <a:pt x="1257617" y="348424"/>
                  </a:lnTo>
                  <a:lnTo>
                    <a:pt x="1243050" y="349097"/>
                  </a:lnTo>
                  <a:lnTo>
                    <a:pt x="1205611" y="359143"/>
                  </a:lnTo>
                  <a:lnTo>
                    <a:pt x="1172057" y="388327"/>
                  </a:lnTo>
                  <a:lnTo>
                    <a:pt x="1160335" y="430606"/>
                  </a:lnTo>
                  <a:lnTo>
                    <a:pt x="1160830" y="440499"/>
                  </a:lnTo>
                  <a:lnTo>
                    <a:pt x="1179055" y="482688"/>
                  </a:lnTo>
                  <a:lnTo>
                    <a:pt x="1218158" y="506653"/>
                  </a:lnTo>
                  <a:lnTo>
                    <a:pt x="1257223" y="517994"/>
                  </a:lnTo>
                  <a:lnTo>
                    <a:pt x="1265555" y="520458"/>
                  </a:lnTo>
                  <a:lnTo>
                    <a:pt x="1297736" y="544830"/>
                  </a:lnTo>
                  <a:lnTo>
                    <a:pt x="1297736" y="558330"/>
                  </a:lnTo>
                  <a:lnTo>
                    <a:pt x="1261592" y="577519"/>
                  </a:lnTo>
                  <a:lnTo>
                    <a:pt x="1251508" y="576910"/>
                  </a:lnTo>
                  <a:lnTo>
                    <a:pt x="1216253" y="562076"/>
                  </a:lnTo>
                  <a:lnTo>
                    <a:pt x="1196073" y="538607"/>
                  </a:lnTo>
                  <a:lnTo>
                    <a:pt x="1150823" y="566801"/>
                  </a:lnTo>
                  <a:lnTo>
                    <a:pt x="1178013" y="603135"/>
                  </a:lnTo>
                  <a:lnTo>
                    <a:pt x="1214539" y="624179"/>
                  </a:lnTo>
                  <a:lnTo>
                    <a:pt x="1258417" y="631126"/>
                  </a:lnTo>
                  <a:lnTo>
                    <a:pt x="1273175" y="630453"/>
                  </a:lnTo>
                  <a:lnTo>
                    <a:pt x="1311224" y="620204"/>
                  </a:lnTo>
                  <a:lnTo>
                    <a:pt x="1345565" y="590626"/>
                  </a:lnTo>
                  <a:lnTo>
                    <a:pt x="1356906" y="559727"/>
                  </a:lnTo>
                  <a:lnTo>
                    <a:pt x="1357668" y="548132"/>
                  </a:lnTo>
                  <a:close/>
                </a:path>
                <a:path w="2171065" h="631189" extrusionOk="0">
                  <a:moveTo>
                    <a:pt x="1518221" y="5435"/>
                  </a:moveTo>
                  <a:lnTo>
                    <a:pt x="1347889" y="5435"/>
                  </a:lnTo>
                  <a:lnTo>
                    <a:pt x="1347889" y="61315"/>
                  </a:lnTo>
                  <a:lnTo>
                    <a:pt x="1347889" y="110845"/>
                  </a:lnTo>
                  <a:lnTo>
                    <a:pt x="1347889" y="166725"/>
                  </a:lnTo>
                  <a:lnTo>
                    <a:pt x="1347889" y="275945"/>
                  </a:lnTo>
                  <a:lnTo>
                    <a:pt x="1405864" y="275945"/>
                  </a:lnTo>
                  <a:lnTo>
                    <a:pt x="1405864" y="166725"/>
                  </a:lnTo>
                  <a:lnTo>
                    <a:pt x="1495564" y="166725"/>
                  </a:lnTo>
                  <a:lnTo>
                    <a:pt x="1495564" y="110845"/>
                  </a:lnTo>
                  <a:lnTo>
                    <a:pt x="1405864" y="110845"/>
                  </a:lnTo>
                  <a:lnTo>
                    <a:pt x="1405864" y="61315"/>
                  </a:lnTo>
                  <a:lnTo>
                    <a:pt x="1518221" y="61315"/>
                  </a:lnTo>
                  <a:lnTo>
                    <a:pt x="1518221" y="5435"/>
                  </a:lnTo>
                  <a:close/>
                </a:path>
                <a:path w="2171065" h="631189" extrusionOk="0">
                  <a:moveTo>
                    <a:pt x="1755254" y="275945"/>
                  </a:moveTo>
                  <a:lnTo>
                    <a:pt x="1712226" y="193751"/>
                  </a:lnTo>
                  <a:lnTo>
                    <a:pt x="1705597" y="181063"/>
                  </a:lnTo>
                  <a:lnTo>
                    <a:pt x="1715566" y="174942"/>
                  </a:lnTo>
                  <a:lnTo>
                    <a:pt x="1724494" y="167741"/>
                  </a:lnTo>
                  <a:lnTo>
                    <a:pt x="1732356" y="159448"/>
                  </a:lnTo>
                  <a:lnTo>
                    <a:pt x="1739176" y="150075"/>
                  </a:lnTo>
                  <a:lnTo>
                    <a:pt x="1744992" y="139039"/>
                  </a:lnTo>
                  <a:lnTo>
                    <a:pt x="1745424" y="137769"/>
                  </a:lnTo>
                  <a:lnTo>
                    <a:pt x="1749145" y="126949"/>
                  </a:lnTo>
                  <a:lnTo>
                    <a:pt x="1751634" y="113830"/>
                  </a:lnTo>
                  <a:lnTo>
                    <a:pt x="1752473" y="99656"/>
                  </a:lnTo>
                  <a:lnTo>
                    <a:pt x="1751634" y="85661"/>
                  </a:lnTo>
                  <a:lnTo>
                    <a:pt x="1749145" y="72656"/>
                  </a:lnTo>
                  <a:lnTo>
                    <a:pt x="1745297" y="61531"/>
                  </a:lnTo>
                  <a:lnTo>
                    <a:pt x="1744992" y="60642"/>
                  </a:lnTo>
                  <a:lnTo>
                    <a:pt x="1713852" y="23418"/>
                  </a:lnTo>
                  <a:lnTo>
                    <a:pt x="1692922" y="12750"/>
                  </a:lnTo>
                  <a:lnTo>
                    <a:pt x="1692922" y="99656"/>
                  </a:lnTo>
                  <a:lnTo>
                    <a:pt x="1692160" y="108419"/>
                  </a:lnTo>
                  <a:lnTo>
                    <a:pt x="1657159" y="137160"/>
                  </a:lnTo>
                  <a:lnTo>
                    <a:pt x="1646859" y="137769"/>
                  </a:lnTo>
                  <a:lnTo>
                    <a:pt x="1609547" y="137769"/>
                  </a:lnTo>
                  <a:lnTo>
                    <a:pt x="1609547" y="61531"/>
                  </a:lnTo>
                  <a:lnTo>
                    <a:pt x="1646859" y="61531"/>
                  </a:lnTo>
                  <a:lnTo>
                    <a:pt x="1686102" y="76695"/>
                  </a:lnTo>
                  <a:lnTo>
                    <a:pt x="1692922" y="99656"/>
                  </a:lnTo>
                  <a:lnTo>
                    <a:pt x="1692922" y="12750"/>
                  </a:lnTo>
                  <a:lnTo>
                    <a:pt x="1691233" y="12026"/>
                  </a:lnTo>
                  <a:lnTo>
                    <a:pt x="1678660" y="8432"/>
                  </a:lnTo>
                  <a:lnTo>
                    <a:pt x="1665325" y="6273"/>
                  </a:lnTo>
                  <a:lnTo>
                    <a:pt x="1651228" y="5549"/>
                  </a:lnTo>
                  <a:lnTo>
                    <a:pt x="1551571" y="5549"/>
                  </a:lnTo>
                  <a:lnTo>
                    <a:pt x="1551571" y="275945"/>
                  </a:lnTo>
                  <a:lnTo>
                    <a:pt x="1609547" y="275945"/>
                  </a:lnTo>
                  <a:lnTo>
                    <a:pt x="1609547" y="193751"/>
                  </a:lnTo>
                  <a:lnTo>
                    <a:pt x="1648701" y="193751"/>
                  </a:lnTo>
                  <a:lnTo>
                    <a:pt x="1691728" y="275945"/>
                  </a:lnTo>
                  <a:lnTo>
                    <a:pt x="1755254" y="275945"/>
                  </a:lnTo>
                  <a:close/>
                </a:path>
                <a:path w="2171065" h="631189" extrusionOk="0">
                  <a:moveTo>
                    <a:pt x="1964156" y="3797"/>
                  </a:moveTo>
                  <a:lnTo>
                    <a:pt x="1792084" y="3797"/>
                  </a:lnTo>
                  <a:lnTo>
                    <a:pt x="1792084" y="58407"/>
                  </a:lnTo>
                  <a:lnTo>
                    <a:pt x="1792084" y="110477"/>
                  </a:lnTo>
                  <a:lnTo>
                    <a:pt x="1792084" y="166357"/>
                  </a:lnTo>
                  <a:lnTo>
                    <a:pt x="1792084" y="219697"/>
                  </a:lnTo>
                  <a:lnTo>
                    <a:pt x="1792084" y="274307"/>
                  </a:lnTo>
                  <a:lnTo>
                    <a:pt x="1964156" y="274307"/>
                  </a:lnTo>
                  <a:lnTo>
                    <a:pt x="1964156" y="219697"/>
                  </a:lnTo>
                  <a:lnTo>
                    <a:pt x="1850110" y="219697"/>
                  </a:lnTo>
                  <a:lnTo>
                    <a:pt x="1850110" y="166357"/>
                  </a:lnTo>
                  <a:lnTo>
                    <a:pt x="1942299" y="166357"/>
                  </a:lnTo>
                  <a:lnTo>
                    <a:pt x="1942299" y="110477"/>
                  </a:lnTo>
                  <a:lnTo>
                    <a:pt x="1850110" y="110477"/>
                  </a:lnTo>
                  <a:lnTo>
                    <a:pt x="1850110" y="58407"/>
                  </a:lnTo>
                  <a:lnTo>
                    <a:pt x="1964156" y="58407"/>
                  </a:lnTo>
                  <a:lnTo>
                    <a:pt x="1964156" y="3797"/>
                  </a:lnTo>
                  <a:close/>
                </a:path>
                <a:path w="2171065" h="631189" extrusionOk="0">
                  <a:moveTo>
                    <a:pt x="2170798" y="4330"/>
                  </a:moveTo>
                  <a:lnTo>
                    <a:pt x="1998726" y="4330"/>
                  </a:lnTo>
                  <a:lnTo>
                    <a:pt x="1998726" y="58940"/>
                  </a:lnTo>
                  <a:lnTo>
                    <a:pt x="1998726" y="111010"/>
                  </a:lnTo>
                  <a:lnTo>
                    <a:pt x="1998726" y="165620"/>
                  </a:lnTo>
                  <a:lnTo>
                    <a:pt x="1998726" y="218960"/>
                  </a:lnTo>
                  <a:lnTo>
                    <a:pt x="1998726" y="274840"/>
                  </a:lnTo>
                  <a:lnTo>
                    <a:pt x="2170798" y="274840"/>
                  </a:lnTo>
                  <a:lnTo>
                    <a:pt x="2170798" y="218960"/>
                  </a:lnTo>
                  <a:lnTo>
                    <a:pt x="2056752" y="218960"/>
                  </a:lnTo>
                  <a:lnTo>
                    <a:pt x="2056752" y="165620"/>
                  </a:lnTo>
                  <a:lnTo>
                    <a:pt x="2148941" y="165620"/>
                  </a:lnTo>
                  <a:lnTo>
                    <a:pt x="2148941" y="111010"/>
                  </a:lnTo>
                  <a:lnTo>
                    <a:pt x="2056752" y="111010"/>
                  </a:lnTo>
                  <a:lnTo>
                    <a:pt x="2056752" y="58940"/>
                  </a:lnTo>
                  <a:lnTo>
                    <a:pt x="2170798" y="58940"/>
                  </a:lnTo>
                  <a:lnTo>
                    <a:pt x="2170798" y="4330"/>
                  </a:lnTo>
                  <a:close/>
                </a:path>
              </a:pathLst>
            </a:custGeom>
            <a:solidFill>
              <a:srgbClr val="3E3E3E"/>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49" name="Google Shape;49;p1"/>
            <p:cNvSpPr/>
            <p:nvPr/>
          </p:nvSpPr>
          <p:spPr>
            <a:xfrm>
              <a:off x="1195799" y="1372839"/>
              <a:ext cx="195580" cy="271145"/>
            </a:xfrm>
            <a:custGeom>
              <a:avLst/>
              <a:gdLst/>
              <a:ahLst/>
              <a:cxnLst/>
              <a:rect l="l" t="t" r="r" b="b"/>
              <a:pathLst>
                <a:path w="195580" h="271144" extrusionOk="0">
                  <a:moveTo>
                    <a:pt x="78435" y="0"/>
                  </a:moveTo>
                  <a:lnTo>
                    <a:pt x="0" y="0"/>
                  </a:lnTo>
                  <a:lnTo>
                    <a:pt x="123990" y="135559"/>
                  </a:lnTo>
                  <a:lnTo>
                    <a:pt x="0" y="271119"/>
                  </a:lnTo>
                  <a:lnTo>
                    <a:pt x="78435" y="271119"/>
                  </a:lnTo>
                  <a:lnTo>
                    <a:pt x="195580" y="135559"/>
                  </a:lnTo>
                  <a:lnTo>
                    <a:pt x="78435"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50" name="Google Shape;50;p1"/>
          <p:cNvSpPr txBox="1">
            <a:spLocks noGrp="1"/>
          </p:cNvSpPr>
          <p:nvPr>
            <p:ph type="title" idx="4294967295"/>
          </p:nvPr>
        </p:nvSpPr>
        <p:spPr>
          <a:xfrm>
            <a:off x="824258" y="2173925"/>
            <a:ext cx="6505800" cy="2404756"/>
          </a:xfrm>
          <a:prstGeom prst="rect">
            <a:avLst/>
          </a:prstGeom>
          <a:noFill/>
          <a:ln>
            <a:noFill/>
            <a:prstDash/>
          </a:ln>
          <a:effectLst/>
        </p:spPr>
        <p:txBody>
          <a:bodyPr rot="0" spcFirstLastPara="1" vertOverflow="overflow" horzOverflow="overflow" vert="horz" wrap="square" lIns="0" tIns="11425" rIns="0" bIns="0" numCol="1" spcCol="0" rtlCol="0" fromWordArt="0" anchor="t" anchorCtr="0" forceAA="0" compatLnSpc="1">
            <a:prstTxWarp prst="textNoShape">
              <a:avLst/>
            </a:prstTxWarp>
            <a:spAutoFit/>
          </a:bodyPr>
          <a:lstStyle/>
          <a:p>
            <a:pPr marL="12724" marR="13997" lvl="0" indent="0" algn="l" defTabSz="916137" rtl="0" eaLnBrk="1" fontAlgn="auto" latinLnBrk="0" hangingPunct="1">
              <a:lnSpc>
                <a:spcPct val="107600"/>
              </a:lnSpc>
              <a:spcBef>
                <a:spcPts val="0"/>
              </a:spcBef>
              <a:spcAft>
                <a:spcPts val="0"/>
              </a:spcAft>
              <a:buClr>
                <a:srgbClr val="000000"/>
              </a:buClr>
              <a:buSzPts val="6950"/>
              <a:buFont typeface="Arial"/>
              <a:buNone/>
              <a:tabLst/>
              <a:defRPr/>
            </a:pPr>
            <a:r>
              <a:rPr kumimoji="0" lang="en-GB" sz="3600" b="1" i="0" u="none" strike="noStrike" kern="0" cap="none" spc="0" normalizeH="0" baseline="0" noProof="0" dirty="0">
                <a:ln>
                  <a:noFill/>
                </a:ln>
                <a:solidFill>
                  <a:srgbClr val="000000"/>
                </a:solidFill>
                <a:effectLst/>
                <a:uLnTx/>
                <a:uFillTx/>
                <a:latin typeface="Aptos" panose="020B0004020202020204" pitchFamily="34" charset="0"/>
                <a:ea typeface="Gabarito"/>
                <a:cs typeface="Gabarito"/>
                <a:sym typeface="Gabarito"/>
              </a:rPr>
              <a:t>Information for Schools and wider Children and Young People Settings – The Tobacco and Vapes Act 2026</a:t>
            </a:r>
          </a:p>
        </p:txBody>
      </p:sp>
      <p:sp>
        <p:nvSpPr>
          <p:cNvPr id="51" name="Google Shape;51;p1"/>
          <p:cNvSpPr txBox="1"/>
          <p:nvPr/>
        </p:nvSpPr>
        <p:spPr>
          <a:xfrm>
            <a:off x="707299" y="4930079"/>
            <a:ext cx="4208700" cy="312300"/>
          </a:xfrm>
          <a:prstGeom prst="rect">
            <a:avLst/>
          </a:prstGeom>
          <a:noFill/>
          <a:ln>
            <a:noFill/>
          </a:ln>
        </p:spPr>
        <p:txBody>
          <a:bodyPr spcFirstLastPara="1" wrap="square" lIns="0" tIns="12050" rIns="0" bIns="0" anchor="t" anchorCtr="0">
            <a:spAutoFit/>
          </a:bodyPr>
          <a:lstStyle/>
          <a:p>
            <a:pPr marL="0" marR="0" lvl="0" indent="0" algn="l" rtl="0">
              <a:lnSpc>
                <a:spcPct val="100000"/>
              </a:lnSpc>
              <a:spcBef>
                <a:spcPts val="0"/>
              </a:spcBef>
              <a:spcAft>
                <a:spcPts val="0"/>
              </a:spcAft>
              <a:buClr>
                <a:srgbClr val="000000"/>
              </a:buClr>
              <a:buSzPts val="1950"/>
              <a:buFont typeface="Arial"/>
              <a:buNone/>
            </a:pPr>
            <a:r>
              <a:rPr lang="en-US" sz="1950" dirty="0">
                <a:solidFill>
                  <a:srgbClr val="3E3E3E"/>
                </a:solidFill>
                <a:latin typeface="Jost"/>
                <a:ea typeface="Jost"/>
                <a:cs typeface="Jost"/>
                <a:sym typeface="Jost"/>
              </a:rPr>
              <a:t>[Barnsley Council, Public Health]</a:t>
            </a:r>
            <a:endParaRPr sz="1950" b="0" i="0" u="none" strike="noStrike" cap="none" dirty="0">
              <a:solidFill>
                <a:srgbClr val="000000"/>
              </a:solidFill>
              <a:latin typeface="Jost"/>
              <a:ea typeface="Jost"/>
              <a:cs typeface="Jost"/>
              <a:sym typeface="Jo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2d07ea9160b_0_14">
            <a:extLst>
              <a:ext uri="{C183D7F6-B498-43B3-948B-1728B52AA6E4}">
                <adec:decorative xmlns:adec="http://schemas.microsoft.com/office/drawing/2017/decorative" val="1"/>
              </a:ext>
            </a:extLst>
          </p:cNvPr>
          <p:cNvSpPr/>
          <p:nvPr/>
        </p:nvSpPr>
        <p:spPr>
          <a:xfrm>
            <a:off x="7182578" y="1333017"/>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66" name="Google Shape;66;g2d07ea9160b_0_14">
            <a:extLs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67" name="Google Shape;67;g2d07ea9160b_0_14">
            <a:extLs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mn-lt"/>
              <a:ea typeface="Arial"/>
              <a:cs typeface="Arial"/>
              <a:sym typeface="Arial"/>
            </a:endParaRPr>
          </a:p>
        </p:txBody>
      </p:sp>
      <p:sp>
        <p:nvSpPr>
          <p:cNvPr id="69" name="Google Shape;69;g2d07ea9160b_0_14"/>
          <p:cNvSpPr txBox="1">
            <a:spLocks noGrp="1"/>
          </p:cNvSpPr>
          <p:nvPr>
            <p:ph type="title" idx="4294967295"/>
          </p:nvPr>
        </p:nvSpPr>
        <p:spPr>
          <a:xfrm>
            <a:off x="610753" y="246772"/>
            <a:ext cx="9795300" cy="61552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12700" marR="1306830" lvl="0" indent="0" algn="l"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GB" sz="2800" b="1" i="0" u="sng" strike="noStrike" kern="0" cap="none" spc="0" normalizeH="0" baseline="0" noProof="0" dirty="0">
                <a:ln>
                  <a:noFill/>
                </a:ln>
                <a:solidFill>
                  <a:schemeClr val="tx1"/>
                </a:solidFill>
                <a:effectLst/>
                <a:uLnTx/>
                <a:uFillTx/>
                <a:latin typeface="+mn-lt"/>
                <a:ea typeface="Gabarito"/>
                <a:cs typeface="Gabarito"/>
                <a:sym typeface="Gabarito"/>
              </a:rPr>
              <a:t>Tobacco and Vapes Act - Overview</a:t>
            </a:r>
          </a:p>
        </p:txBody>
      </p:sp>
      <p:sp>
        <p:nvSpPr>
          <p:cNvPr id="68" name="Google Shape;68;g2d07ea9160b_0_14"/>
          <p:cNvSpPr txBox="1"/>
          <p:nvPr/>
        </p:nvSpPr>
        <p:spPr>
          <a:xfrm>
            <a:off x="213159" y="1413221"/>
            <a:ext cx="8168842" cy="4013919"/>
          </a:xfrm>
          <a:prstGeom prst="rect">
            <a:avLst/>
          </a:prstGeom>
          <a:noFill/>
          <a:ln>
            <a:noFill/>
          </a:ln>
        </p:spPr>
        <p:txBody>
          <a:bodyPr spcFirstLastPara="1" wrap="square" lIns="0" tIns="12700" rIns="0" bIns="0" anchor="t" anchorCtr="0">
            <a:spAutoFit/>
          </a:bodyPr>
          <a:lstStyle/>
          <a:p>
            <a:pPr marL="419100" marR="5080" lvl="0" indent="-342900" algn="l" rtl="0">
              <a:lnSpc>
                <a:spcPct val="100000"/>
              </a:lnSpc>
              <a:spcBef>
                <a:spcPts val="0"/>
              </a:spcBef>
              <a:spcAft>
                <a:spcPts val="0"/>
              </a:spcAft>
              <a:buClr>
                <a:srgbClr val="3E3E3E"/>
              </a:buClr>
              <a:buSzPts val="2400"/>
              <a:buFont typeface="Arial" panose="020B0604020202020204" pitchFamily="34" charset="0"/>
              <a:buChar char="•"/>
            </a:pPr>
            <a:r>
              <a:rPr lang="en-GB" sz="2000" dirty="0">
                <a:solidFill>
                  <a:srgbClr val="3E3E3E"/>
                </a:solidFill>
                <a:latin typeface="+mn-lt"/>
                <a:ea typeface="Gabarito"/>
                <a:cs typeface="Gabarito"/>
                <a:sym typeface="Gabarito"/>
              </a:rPr>
              <a:t>The Tobacco and Vapes Act 2026 is one of the most significant public health reforms in the UK for decades.</a:t>
            </a:r>
          </a:p>
          <a:p>
            <a:pPr marL="419100" marR="5080" lvl="0" indent="-342900" algn="l" rtl="0">
              <a:lnSpc>
                <a:spcPct val="100000"/>
              </a:lnSpc>
              <a:spcBef>
                <a:spcPts val="0"/>
              </a:spcBef>
              <a:spcAft>
                <a:spcPts val="0"/>
              </a:spcAft>
              <a:buClr>
                <a:srgbClr val="3E3E3E"/>
              </a:buClr>
              <a:buSzPts val="2400"/>
              <a:buFont typeface="Arial" panose="020B0604020202020204" pitchFamily="34" charset="0"/>
              <a:buChar char="•"/>
            </a:pPr>
            <a:endParaRPr lang="en-GB" sz="2000" i="0" u="none" strike="noStrike" cap="none" dirty="0">
              <a:solidFill>
                <a:srgbClr val="3E3E3E"/>
              </a:solidFill>
              <a:latin typeface="+mn-lt"/>
              <a:ea typeface="Gabarito"/>
              <a:cs typeface="Gabarito"/>
              <a:sym typeface="Gabarito"/>
            </a:endParaRPr>
          </a:p>
          <a:p>
            <a:pPr marL="419100" marR="5080" lvl="0" indent="-342900" algn="l" rtl="0">
              <a:lnSpc>
                <a:spcPct val="100000"/>
              </a:lnSpc>
              <a:spcBef>
                <a:spcPts val="0"/>
              </a:spcBef>
              <a:spcAft>
                <a:spcPts val="0"/>
              </a:spcAft>
              <a:buClr>
                <a:srgbClr val="3E3E3E"/>
              </a:buClr>
              <a:buSzPts val="2400"/>
              <a:buFont typeface="Arial" panose="020B0604020202020204" pitchFamily="34" charset="0"/>
              <a:buChar char="•"/>
            </a:pPr>
            <a:r>
              <a:rPr lang="en-GB" sz="2000" i="0" u="none" strike="noStrike" cap="none" dirty="0">
                <a:solidFill>
                  <a:srgbClr val="3E3E3E"/>
                </a:solidFill>
                <a:latin typeface="+mn-lt"/>
                <a:ea typeface="Gabarito"/>
                <a:cs typeface="Gabarito"/>
                <a:sym typeface="Gabarito"/>
              </a:rPr>
              <a:t>It received Royal Assent on 29 April 2026 and introduces a range of measures designed to: create a "smoke-free generation", reduce youth vaping, strengthen enforcement, and regulate tobacco, vaping and nicotine products more effectively.</a:t>
            </a:r>
            <a:endParaRPr lang="en-GB" sz="2000" dirty="0">
              <a:solidFill>
                <a:srgbClr val="3E3E3E"/>
              </a:solidFill>
              <a:latin typeface="+mn-lt"/>
              <a:ea typeface="Gabarito"/>
              <a:cs typeface="Gabarito"/>
              <a:sym typeface="Gabarito"/>
            </a:endParaRPr>
          </a:p>
          <a:p>
            <a:pPr marL="419100" marR="5080" lvl="0" indent="-342900" algn="l" rtl="0">
              <a:lnSpc>
                <a:spcPct val="100000"/>
              </a:lnSpc>
              <a:spcBef>
                <a:spcPts val="0"/>
              </a:spcBef>
              <a:spcAft>
                <a:spcPts val="0"/>
              </a:spcAft>
              <a:buClr>
                <a:srgbClr val="3E3E3E"/>
              </a:buClr>
              <a:buSzPts val="2400"/>
              <a:buFont typeface="Arial" panose="020B0604020202020204" pitchFamily="34" charset="0"/>
              <a:buChar char="•"/>
            </a:pPr>
            <a:endParaRPr lang="en-GB" sz="2000" i="0" u="none" strike="noStrike" cap="none" dirty="0">
              <a:solidFill>
                <a:srgbClr val="3E3E3E"/>
              </a:solidFill>
              <a:latin typeface="+mn-lt"/>
              <a:ea typeface="Gabarito"/>
              <a:cs typeface="Gabarito"/>
              <a:sym typeface="Gabarito"/>
            </a:endParaRPr>
          </a:p>
          <a:p>
            <a:pPr marL="419100" marR="5080" lvl="0" indent="-342900" algn="l" rtl="0">
              <a:lnSpc>
                <a:spcPct val="100000"/>
              </a:lnSpc>
              <a:spcBef>
                <a:spcPts val="0"/>
              </a:spcBef>
              <a:spcAft>
                <a:spcPts val="0"/>
              </a:spcAft>
              <a:buClr>
                <a:srgbClr val="3E3E3E"/>
              </a:buClr>
              <a:buSzPts val="2400"/>
              <a:buFont typeface="Arial" panose="020B0604020202020204" pitchFamily="34" charset="0"/>
              <a:buChar char="•"/>
            </a:pPr>
            <a:r>
              <a:rPr lang="en-GB" sz="2000" i="0" u="none" strike="noStrike" cap="none" dirty="0">
                <a:solidFill>
                  <a:srgbClr val="3E3E3E"/>
                </a:solidFill>
                <a:latin typeface="+mn-lt"/>
                <a:ea typeface="Gabarito"/>
                <a:cs typeface="Gabarito"/>
                <a:sym typeface="Gabarito"/>
              </a:rPr>
              <a:t>While the Act is primarily focused on the supply, marketing and regulation of tobacco, vaping and nicotine products, schools, colleges, youth services and other children and young people settings have an important role in prevention, education and early intervention. </a:t>
            </a:r>
            <a:endParaRPr sz="2000" i="0" u="none" strike="noStrike" cap="none" dirty="0">
              <a:solidFill>
                <a:srgbClr val="3E3E3E"/>
              </a:solidFill>
              <a:latin typeface="+mn-lt"/>
              <a:ea typeface="Gabarito"/>
              <a:cs typeface="Gabarito"/>
              <a:sym typeface="Gabari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65EFDC57-B99F-9318-063D-4F10D8B2B714}"/>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5ADA2518-72B3-08A8-469F-332BFBA874C3}"/>
              </a:ext>
              <a:ext uri="{C183D7F6-B498-43B3-948B-1728B52AA6E4}">
                <adec:decorative xmlns:adec="http://schemas.microsoft.com/office/drawing/2017/decorative" val="1"/>
              </a:ext>
            </a:extLst>
          </p:cNvPr>
          <p:cNvSpPr/>
          <p:nvPr/>
        </p:nvSpPr>
        <p:spPr>
          <a:xfrm>
            <a:off x="7182578" y="1333017"/>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1BF802C7-1907-5500-3B5B-8050C9AF8338}"/>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C7018480-0F5B-AB36-B167-826C3FA1343D}"/>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9D3B2747-8EA3-2808-D539-4A65FB532BDB}"/>
              </a:ext>
            </a:extLst>
          </p:cNvPr>
          <p:cNvSpPr txBox="1">
            <a:spLocks noGrp="1"/>
          </p:cNvSpPr>
          <p:nvPr>
            <p:ph type="title" idx="4294967295"/>
          </p:nvPr>
        </p:nvSpPr>
        <p:spPr>
          <a:xfrm>
            <a:off x="743998" y="356090"/>
            <a:ext cx="9795300" cy="61552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12700" marR="1306830" lvl="0" indent="0" algn="l"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US" sz="2800" b="1" i="0" u="sng" strike="noStrike" kern="0" cap="none" spc="0" normalizeH="0" baseline="0" noProof="0" dirty="0">
                <a:ln>
                  <a:noFill/>
                </a:ln>
                <a:solidFill>
                  <a:schemeClr val="tx1"/>
                </a:solidFill>
                <a:effectLst/>
                <a:uLnTx/>
                <a:uFillTx/>
                <a:latin typeface="+mn-lt"/>
                <a:ea typeface="Gabarito"/>
                <a:cs typeface="Gabarito"/>
                <a:sym typeface="Gabarito"/>
              </a:rPr>
              <a:t>Tobacco Definition </a:t>
            </a:r>
          </a:p>
        </p:txBody>
      </p:sp>
      <p:sp>
        <p:nvSpPr>
          <p:cNvPr id="3" name="Section 1 heading">
            <a:extLst>
              <a:ext uri="{FF2B5EF4-FFF2-40B4-BE49-F238E27FC236}">
                <a16:creationId xmlns:a16="http://schemas.microsoft.com/office/drawing/2014/main" id="{D0FE21F4-0C7B-4017-D2C8-388984F1F4E3}"/>
              </a:ext>
            </a:extLst>
          </p:cNvPr>
          <p:cNvSpPr txBox="1"/>
          <p:nvPr/>
        </p:nvSpPr>
        <p:spPr>
          <a:xfrm>
            <a:off x="475288" y="1273637"/>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8" name="TextBox 7">
            <a:extLst>
              <a:ext uri="{FF2B5EF4-FFF2-40B4-BE49-F238E27FC236}">
                <a16:creationId xmlns:a16="http://schemas.microsoft.com/office/drawing/2014/main" id="{5933CB77-47E4-8F53-AA33-3B6045BA1A40}"/>
              </a:ext>
            </a:extLst>
          </p:cNvPr>
          <p:cNvSpPr txBox="1"/>
          <p:nvPr/>
        </p:nvSpPr>
        <p:spPr>
          <a:xfrm>
            <a:off x="475288" y="1681915"/>
            <a:ext cx="2525202" cy="338554"/>
          </a:xfrm>
          <a:prstGeom prst="rect">
            <a:avLst/>
          </a:prstGeom>
          <a:solidFill>
            <a:srgbClr val="A3DBFF"/>
          </a:solidFill>
          <a:ln>
            <a:solidFill>
              <a:schemeClr val="tx1"/>
            </a:solidFill>
          </a:ln>
        </p:spPr>
        <p:txBody>
          <a:bodyPr wrap="square" rtlCol="0">
            <a:spAutoFit/>
          </a:bodyPr>
          <a:lstStyle/>
          <a:p>
            <a:r>
              <a:rPr lang="en-GB" sz="1600" dirty="0">
                <a:latin typeface="+mn-lt"/>
              </a:rPr>
              <a:t>From 29</a:t>
            </a:r>
            <a:r>
              <a:rPr lang="en-GB" sz="1600" baseline="30000" dirty="0">
                <a:latin typeface="+mn-lt"/>
              </a:rPr>
              <a:t>th</a:t>
            </a:r>
            <a:r>
              <a:rPr lang="en-GB" sz="1600" dirty="0">
                <a:latin typeface="+mn-lt"/>
              </a:rPr>
              <a:t> April 2026</a:t>
            </a:r>
          </a:p>
        </p:txBody>
      </p:sp>
      <p:sp>
        <p:nvSpPr>
          <p:cNvPr id="4" name="Section 2 heading">
            <a:extLst>
              <a:ext uri="{FF2B5EF4-FFF2-40B4-BE49-F238E27FC236}">
                <a16:creationId xmlns:a16="http://schemas.microsoft.com/office/drawing/2014/main" id="{1DE68166-F455-6BF4-D4B1-B201C4CA96A9}"/>
              </a:ext>
            </a:extLst>
          </p:cNvPr>
          <p:cNvSpPr txBox="1"/>
          <p:nvPr/>
        </p:nvSpPr>
        <p:spPr>
          <a:xfrm>
            <a:off x="475288" y="2525995"/>
            <a:ext cx="5166360" cy="658368"/>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hat's the policy or change</a:t>
            </a:r>
          </a:p>
        </p:txBody>
      </p:sp>
      <p:sp>
        <p:nvSpPr>
          <p:cNvPr id="6" name="TextBox 5">
            <a:extLst>
              <a:ext uri="{FF2B5EF4-FFF2-40B4-BE49-F238E27FC236}">
                <a16:creationId xmlns:a16="http://schemas.microsoft.com/office/drawing/2014/main" id="{A343E1FD-35D8-13C3-E16D-FF3BBD054157}"/>
              </a:ext>
            </a:extLst>
          </p:cNvPr>
          <p:cNvSpPr txBox="1"/>
          <p:nvPr/>
        </p:nvSpPr>
        <p:spPr>
          <a:xfrm>
            <a:off x="475288" y="3004682"/>
            <a:ext cx="8535779" cy="830997"/>
          </a:xfrm>
          <a:prstGeom prst="rect">
            <a:avLst/>
          </a:prstGeom>
          <a:solidFill>
            <a:srgbClr val="A3DBFF"/>
          </a:solidFill>
          <a:ln>
            <a:solidFill>
              <a:schemeClr val="tx1"/>
            </a:solidFill>
          </a:ln>
        </p:spPr>
        <p:txBody>
          <a:bodyPr wrap="square" rtlCol="0">
            <a:spAutoFit/>
          </a:bodyPr>
          <a:lstStyle/>
          <a:p>
            <a:r>
              <a:rPr lang="en-GB" sz="1600" dirty="0">
                <a:latin typeface="+mn-lt"/>
              </a:rPr>
              <a:t>The definition of tobacco was updated. </a:t>
            </a:r>
          </a:p>
          <a:p>
            <a:r>
              <a:rPr lang="en-GB" sz="1600" dirty="0">
                <a:latin typeface="+mn-lt"/>
              </a:rPr>
              <a:t>This will end the illegal marketing of heated tobacco products and ensure that any new novel products are captured. </a:t>
            </a:r>
          </a:p>
        </p:txBody>
      </p:sp>
      <p:sp>
        <p:nvSpPr>
          <p:cNvPr id="5" name="Section 3 heading">
            <a:extLst>
              <a:ext uri="{FF2B5EF4-FFF2-40B4-BE49-F238E27FC236}">
                <a16:creationId xmlns:a16="http://schemas.microsoft.com/office/drawing/2014/main" id="{9420B479-9028-5529-C239-EB50C149FDF1}"/>
              </a:ext>
            </a:extLst>
          </p:cNvPr>
          <p:cNvSpPr txBox="1"/>
          <p:nvPr/>
        </p:nvSpPr>
        <p:spPr>
          <a:xfrm>
            <a:off x="508750" y="4314366"/>
            <a:ext cx="4983480" cy="658368"/>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Full definition</a:t>
            </a:r>
            <a:endParaRPr sz="1800" b="1" u="sng" dirty="0">
              <a:solidFill>
                <a:srgbClr val="000000"/>
              </a:solidFill>
              <a:latin typeface="+mn-lt"/>
            </a:endParaRPr>
          </a:p>
        </p:txBody>
      </p:sp>
      <p:sp>
        <p:nvSpPr>
          <p:cNvPr id="7" name="TextBox 6">
            <a:extLst>
              <a:ext uri="{FF2B5EF4-FFF2-40B4-BE49-F238E27FC236}">
                <a16:creationId xmlns:a16="http://schemas.microsoft.com/office/drawing/2014/main" id="{025123C6-217A-2BED-0652-F69246AAD630}"/>
              </a:ext>
            </a:extLst>
          </p:cNvPr>
          <p:cNvSpPr txBox="1"/>
          <p:nvPr/>
        </p:nvSpPr>
        <p:spPr>
          <a:xfrm>
            <a:off x="503172" y="4662448"/>
            <a:ext cx="7661113" cy="830997"/>
          </a:xfrm>
          <a:prstGeom prst="rect">
            <a:avLst/>
          </a:prstGeom>
          <a:noFill/>
          <a:ln>
            <a:solidFill>
              <a:schemeClr val="bg1"/>
            </a:solidFill>
          </a:ln>
        </p:spPr>
        <p:txBody>
          <a:bodyPr wrap="square" rtlCol="0">
            <a:spAutoFit/>
          </a:bodyPr>
          <a:lstStyle/>
          <a:p>
            <a:r>
              <a:rPr lang="en-GB" sz="1600" b="0" dirty="0">
                <a:latin typeface="+mn-lt"/>
              </a:rPr>
              <a:t>“‘tobacco product’ means a product consisting wholly or partly of tobacco and intended to be smoked, sniffed, sucked, chewed or consumed in any other way.”</a:t>
            </a:r>
          </a:p>
          <a:p>
            <a:endParaRPr lang="en-GB" sz="1600" dirty="0">
              <a:latin typeface="+mn-lt"/>
            </a:endParaRPr>
          </a:p>
        </p:txBody>
      </p:sp>
    </p:spTree>
    <p:extLst>
      <p:ext uri="{BB962C8B-B14F-4D97-AF65-F5344CB8AC3E}">
        <p14:creationId xmlns:p14="http://schemas.microsoft.com/office/powerpoint/2010/main" val="1215985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C5289756-A4CE-82CC-8A57-7617FBE24FC1}"/>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EDA8EDB3-E509-7885-B561-117CBD2F79B4}"/>
              </a:ext>
              <a:ext uri="{C183D7F6-B498-43B3-948B-1728B52AA6E4}">
                <adec:decorative xmlns:adec="http://schemas.microsoft.com/office/drawing/2017/decorative" val="1"/>
              </a:ext>
            </a:extLst>
          </p:cNvPr>
          <p:cNvSpPr/>
          <p:nvPr/>
        </p:nvSpPr>
        <p:spPr>
          <a:xfrm>
            <a:off x="7180580" y="1341122"/>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1C1D8B27-39C5-1A94-76EB-11F075D58FCA}"/>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2B6B229C-163E-DEF1-E688-148B033CCA98}"/>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1E0A39FC-D97B-1619-B9C4-FCC52A57E403}"/>
              </a:ext>
            </a:extLst>
          </p:cNvPr>
          <p:cNvSpPr txBox="1">
            <a:spLocks noGrp="1"/>
          </p:cNvSpPr>
          <p:nvPr>
            <p:ph type="title" idx="4294967295"/>
          </p:nvPr>
        </p:nvSpPr>
        <p:spPr>
          <a:xfrm>
            <a:off x="610753" y="299105"/>
            <a:ext cx="9795300" cy="61552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12700" marR="1306830" lvl="0" indent="0" algn="l"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US" sz="2800" b="1" i="0" u="sng" strike="noStrike" kern="0" cap="none" spc="0" normalizeH="0" baseline="0" noProof="0" dirty="0">
                <a:ln>
                  <a:noFill/>
                </a:ln>
                <a:solidFill>
                  <a:schemeClr val="tx1"/>
                </a:solidFill>
                <a:effectLst/>
                <a:uLnTx/>
                <a:uFillTx/>
                <a:latin typeface="+mn-lt"/>
                <a:ea typeface="Gabarito"/>
                <a:cs typeface="Gabarito"/>
                <a:sym typeface="Gabarito"/>
              </a:rPr>
              <a:t>Vaping and Nicotine Products </a:t>
            </a:r>
          </a:p>
        </p:txBody>
      </p:sp>
      <p:sp>
        <p:nvSpPr>
          <p:cNvPr id="10" name="Section 1 heading">
            <a:extLst>
              <a:ext uri="{FF2B5EF4-FFF2-40B4-BE49-F238E27FC236}">
                <a16:creationId xmlns:a16="http://schemas.microsoft.com/office/drawing/2014/main" id="{A4C1449D-1A5D-D368-257A-C063D019B73B}"/>
              </a:ext>
            </a:extLst>
          </p:cNvPr>
          <p:cNvSpPr txBox="1"/>
          <p:nvPr/>
        </p:nvSpPr>
        <p:spPr>
          <a:xfrm>
            <a:off x="530352" y="1144540"/>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17" name="TextBox 16">
            <a:extLst>
              <a:ext uri="{FF2B5EF4-FFF2-40B4-BE49-F238E27FC236}">
                <a16:creationId xmlns:a16="http://schemas.microsoft.com/office/drawing/2014/main" id="{2888318E-AE05-540A-A855-F5EB523FF9C5}"/>
              </a:ext>
            </a:extLst>
          </p:cNvPr>
          <p:cNvSpPr txBox="1"/>
          <p:nvPr/>
        </p:nvSpPr>
        <p:spPr>
          <a:xfrm>
            <a:off x="518294" y="1481443"/>
            <a:ext cx="4638511" cy="338554"/>
          </a:xfrm>
          <a:prstGeom prst="rect">
            <a:avLst/>
          </a:prstGeom>
          <a:solidFill>
            <a:schemeClr val="accent3">
              <a:lumMod val="20000"/>
              <a:lumOff val="80000"/>
            </a:schemeClr>
          </a:solidFill>
          <a:ln>
            <a:solidFill>
              <a:schemeClr val="tx1"/>
            </a:solidFill>
          </a:ln>
        </p:spPr>
        <p:txBody>
          <a:bodyPr wrap="square" rtlCol="0">
            <a:spAutoFit/>
          </a:bodyPr>
          <a:lstStyle/>
          <a:p>
            <a:r>
              <a:rPr lang="en-GB" sz="1600" dirty="0">
                <a:latin typeface="+mn-lt"/>
              </a:rPr>
              <a:t>From 29</a:t>
            </a:r>
            <a:r>
              <a:rPr lang="en-GB" sz="1600" baseline="30000" dirty="0">
                <a:latin typeface="+mn-lt"/>
              </a:rPr>
              <a:t>th</a:t>
            </a:r>
            <a:r>
              <a:rPr lang="en-GB" sz="1600" dirty="0">
                <a:latin typeface="+mn-lt"/>
              </a:rPr>
              <a:t> October 2026 (UK wide)</a:t>
            </a:r>
          </a:p>
        </p:txBody>
      </p:sp>
      <p:sp>
        <p:nvSpPr>
          <p:cNvPr id="11" name="Section 2 heading">
            <a:extLst>
              <a:ext uri="{FF2B5EF4-FFF2-40B4-BE49-F238E27FC236}">
                <a16:creationId xmlns:a16="http://schemas.microsoft.com/office/drawing/2014/main" id="{7D2EB1B9-D6CA-BC64-1487-20CD7CDDAF92}"/>
              </a:ext>
            </a:extLst>
          </p:cNvPr>
          <p:cNvSpPr txBox="1"/>
          <p:nvPr/>
        </p:nvSpPr>
        <p:spPr>
          <a:xfrm>
            <a:off x="530352" y="2038987"/>
            <a:ext cx="5166360" cy="658368"/>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hat's the policy or change</a:t>
            </a:r>
          </a:p>
        </p:txBody>
      </p:sp>
      <p:sp>
        <p:nvSpPr>
          <p:cNvPr id="14" name="TextBox 13">
            <a:extLst>
              <a:ext uri="{FF2B5EF4-FFF2-40B4-BE49-F238E27FC236}">
                <a16:creationId xmlns:a16="http://schemas.microsoft.com/office/drawing/2014/main" id="{F1F256E7-B420-1BDD-EB6F-161D1F884A39}"/>
              </a:ext>
            </a:extLst>
          </p:cNvPr>
          <p:cNvSpPr txBox="1"/>
          <p:nvPr/>
        </p:nvSpPr>
        <p:spPr>
          <a:xfrm>
            <a:off x="505095" y="2357670"/>
            <a:ext cx="8884784" cy="1323439"/>
          </a:xfrm>
          <a:prstGeom prst="rect">
            <a:avLst/>
          </a:prstGeom>
          <a:solidFill>
            <a:schemeClr val="accent3">
              <a:lumMod val="20000"/>
              <a:lumOff val="8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sz="1600" dirty="0">
                <a:latin typeface="+mn-lt"/>
              </a:rPr>
              <a:t>Ban on the sale of </a:t>
            </a:r>
            <a:r>
              <a:rPr lang="en-GB" sz="1600" b="1" dirty="0">
                <a:latin typeface="+mn-lt"/>
              </a:rPr>
              <a:t>any vaping or nicotine product </a:t>
            </a:r>
            <a:r>
              <a:rPr lang="en-GB" sz="1600" dirty="0">
                <a:latin typeface="+mn-lt"/>
              </a:rPr>
              <a:t>to under 18s (including online retail).  </a:t>
            </a:r>
          </a:p>
          <a:p>
            <a:pPr marL="285750" indent="-285750">
              <a:buFont typeface="Arial" panose="020B0604020202020204" pitchFamily="34" charset="0"/>
              <a:buChar char="•"/>
            </a:pPr>
            <a:r>
              <a:rPr lang="en-GB" sz="1600" dirty="0">
                <a:latin typeface="+mn-lt"/>
              </a:rPr>
              <a:t>Ban on </a:t>
            </a:r>
            <a:r>
              <a:rPr lang="en-GB" sz="1600" b="1" dirty="0">
                <a:latin typeface="+mn-lt"/>
              </a:rPr>
              <a:t>proxy purchasing </a:t>
            </a:r>
            <a:r>
              <a:rPr lang="en-GB" sz="1600" dirty="0">
                <a:latin typeface="+mn-lt"/>
              </a:rPr>
              <a:t>of vaping or nicotine products on behalf of someone under 18. </a:t>
            </a:r>
          </a:p>
          <a:p>
            <a:pPr marL="285750" indent="-285750">
              <a:buFont typeface="Arial" panose="020B0604020202020204" pitchFamily="34" charset="0"/>
              <a:buChar char="•"/>
            </a:pPr>
            <a:r>
              <a:rPr lang="en-GB" sz="1600" dirty="0">
                <a:latin typeface="+mn-lt"/>
              </a:rPr>
              <a:t>Ban on </a:t>
            </a:r>
            <a:r>
              <a:rPr lang="en-GB" sz="1600" b="1" dirty="0">
                <a:latin typeface="+mn-lt"/>
              </a:rPr>
              <a:t>free distribution </a:t>
            </a:r>
            <a:r>
              <a:rPr lang="en-GB" sz="1600" dirty="0">
                <a:latin typeface="+mn-lt"/>
              </a:rPr>
              <a:t>of any vaping or nicotine product to a member of the public. (Note there is an exception for stop smoking services). </a:t>
            </a:r>
          </a:p>
          <a:p>
            <a:pPr marL="285750" indent="-285750">
              <a:buFont typeface="Arial" panose="020B0604020202020204" pitchFamily="34" charset="0"/>
              <a:buChar char="•"/>
            </a:pPr>
            <a:r>
              <a:rPr lang="en-GB" sz="1600" dirty="0">
                <a:latin typeface="+mn-lt"/>
              </a:rPr>
              <a:t>Offence to sell these products at a substantial discount. </a:t>
            </a:r>
          </a:p>
        </p:txBody>
      </p:sp>
      <p:sp>
        <p:nvSpPr>
          <p:cNvPr id="12" name="Section 3 heading">
            <a:extLst>
              <a:ext uri="{FF2B5EF4-FFF2-40B4-BE49-F238E27FC236}">
                <a16:creationId xmlns:a16="http://schemas.microsoft.com/office/drawing/2014/main" id="{8995C9FF-252D-7854-397C-8CB77184F0FA}"/>
              </a:ext>
            </a:extLst>
          </p:cNvPr>
          <p:cNvSpPr txBox="1"/>
          <p:nvPr/>
        </p:nvSpPr>
        <p:spPr>
          <a:xfrm>
            <a:off x="505096" y="3765616"/>
            <a:ext cx="3263824" cy="658368"/>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H</a:t>
            </a:r>
            <a:r>
              <a:rPr sz="1800" b="1" u="sng" dirty="0">
                <a:solidFill>
                  <a:srgbClr val="000000"/>
                </a:solidFill>
                <a:latin typeface="+mn-lt"/>
              </a:rPr>
              <a:t>ow will this be enforced</a:t>
            </a:r>
          </a:p>
        </p:txBody>
      </p:sp>
      <p:sp>
        <p:nvSpPr>
          <p:cNvPr id="16" name="TextBox 15">
            <a:extLst>
              <a:ext uri="{FF2B5EF4-FFF2-40B4-BE49-F238E27FC236}">
                <a16:creationId xmlns:a16="http://schemas.microsoft.com/office/drawing/2014/main" id="{B14B78EA-81DB-3545-984E-3D1389E6F4AE}"/>
              </a:ext>
            </a:extLst>
          </p:cNvPr>
          <p:cNvSpPr txBox="1"/>
          <p:nvPr/>
        </p:nvSpPr>
        <p:spPr>
          <a:xfrm>
            <a:off x="505095" y="4094800"/>
            <a:ext cx="6375833" cy="584775"/>
          </a:xfrm>
          <a:prstGeom prst="rect">
            <a:avLst/>
          </a:prstGeom>
          <a:solidFill>
            <a:schemeClr val="accent2">
              <a:lumMod val="20000"/>
              <a:lumOff val="8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sz="1600" dirty="0">
                <a:latin typeface="+mn-lt"/>
              </a:rPr>
              <a:t>Fixed Penalty Notice (£200 in England)</a:t>
            </a:r>
          </a:p>
          <a:p>
            <a:pPr marL="285750" indent="-285750">
              <a:buFont typeface="Arial" panose="020B0604020202020204" pitchFamily="34" charset="0"/>
              <a:buChar char="•"/>
            </a:pPr>
            <a:r>
              <a:rPr lang="en-GB" sz="1600" dirty="0">
                <a:latin typeface="+mn-lt"/>
              </a:rPr>
              <a:t>Or a larger fine, determined by Trading Standards as appropriate</a:t>
            </a:r>
          </a:p>
        </p:txBody>
      </p:sp>
      <p:sp>
        <p:nvSpPr>
          <p:cNvPr id="13" name="Section 4 heading">
            <a:extLst>
              <a:ext uri="{FF2B5EF4-FFF2-40B4-BE49-F238E27FC236}">
                <a16:creationId xmlns:a16="http://schemas.microsoft.com/office/drawing/2014/main" id="{A964078E-EF9C-B49A-6D1F-3906D3FB7C2B}"/>
              </a:ext>
            </a:extLst>
          </p:cNvPr>
          <p:cNvSpPr txBox="1"/>
          <p:nvPr/>
        </p:nvSpPr>
        <p:spPr>
          <a:xfrm>
            <a:off x="579375" y="4884277"/>
            <a:ext cx="5589317" cy="405438"/>
          </a:xfrm>
          <a:prstGeom prst="rect">
            <a:avLst/>
          </a:prstGeom>
          <a:noFill/>
        </p:spPr>
        <p:txBody>
          <a:bodyPr wrap="square" lIns="0" tIns="0" rIns="0" bIns="0" anchor="t">
            <a:noAutofit/>
          </a:bodyPr>
          <a:lstStyle/>
          <a:p>
            <a:pPr algn="l">
              <a:spcBef>
                <a:spcPts val="0"/>
              </a:spcBef>
              <a:spcAft>
                <a:spcPts val="0"/>
              </a:spcAft>
            </a:pPr>
            <a:r>
              <a:rPr lang="en-GB" sz="1800" b="1" u="sng" dirty="0">
                <a:latin typeface="+mn-lt"/>
              </a:rPr>
              <a:t>S</a:t>
            </a:r>
            <a:r>
              <a:rPr sz="1800" b="1" u="sng" dirty="0" err="1">
                <a:solidFill>
                  <a:srgbClr val="000000"/>
                </a:solidFill>
                <a:latin typeface="+mn-lt"/>
              </a:rPr>
              <a:t>upporting</a:t>
            </a:r>
            <a:r>
              <a:rPr lang="en-GB" sz="1800" b="1" u="sng" dirty="0">
                <a:latin typeface="+mn-lt"/>
              </a:rPr>
              <a:t> </a:t>
            </a:r>
            <a:r>
              <a:rPr sz="1800" b="1" u="sng" dirty="0">
                <a:solidFill>
                  <a:srgbClr val="000000"/>
                </a:solidFill>
                <a:latin typeface="+mn-lt"/>
              </a:rPr>
              <a:t>information, guidance, and resources</a:t>
            </a:r>
          </a:p>
        </p:txBody>
      </p:sp>
      <p:sp>
        <p:nvSpPr>
          <p:cNvPr id="15" name="TextBox 14">
            <a:extLst>
              <a:ext uri="{FF2B5EF4-FFF2-40B4-BE49-F238E27FC236}">
                <a16:creationId xmlns:a16="http://schemas.microsoft.com/office/drawing/2014/main" id="{C4357073-3A97-DF1A-2A31-743501BD3937}"/>
              </a:ext>
            </a:extLst>
          </p:cNvPr>
          <p:cNvSpPr txBox="1"/>
          <p:nvPr/>
        </p:nvSpPr>
        <p:spPr>
          <a:xfrm>
            <a:off x="530352" y="5206825"/>
            <a:ext cx="6839277" cy="1323439"/>
          </a:xfrm>
          <a:prstGeom prst="rect">
            <a:avLst/>
          </a:prstGeom>
          <a:solidFill>
            <a:schemeClr val="bg1">
              <a:lumMod val="95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sz="1600" dirty="0">
                <a:latin typeface="+mn-lt"/>
              </a:rPr>
              <a:t>Note - Nicotine products includes pouches, strips, pearls and all types of nicotine</a:t>
            </a:r>
          </a:p>
          <a:p>
            <a:pPr marL="285750" indent="-285750">
              <a:buFont typeface="Arial" panose="020B0604020202020204" pitchFamily="34" charset="0"/>
              <a:buChar char="•"/>
            </a:pPr>
            <a:r>
              <a:rPr lang="en-GB" sz="1600" dirty="0">
                <a:latin typeface="+mn-lt"/>
              </a:rPr>
              <a:t>Full guidance – </a:t>
            </a:r>
            <a:r>
              <a:rPr lang="en-GB" sz="1600" dirty="0">
                <a:latin typeface="+mn-lt"/>
                <a:hlinkClick r:id="rId3"/>
              </a:rPr>
              <a:t>https://www.gov.uk/guidance/selling-vaping-and-nicotine-products</a:t>
            </a:r>
            <a:r>
              <a:rPr lang="en-GB" sz="1600" dirty="0">
                <a:latin typeface="+mn-lt"/>
              </a:rPr>
              <a:t> </a:t>
            </a:r>
          </a:p>
          <a:p>
            <a:pPr marL="285750" indent="-285750">
              <a:buFont typeface="Arial" panose="020B0604020202020204" pitchFamily="34" charset="0"/>
              <a:buChar char="•"/>
            </a:pPr>
            <a:endParaRPr lang="en-GB" sz="1600" dirty="0">
              <a:latin typeface="+mn-lt"/>
            </a:endParaRPr>
          </a:p>
        </p:txBody>
      </p:sp>
    </p:spTree>
    <p:extLst>
      <p:ext uri="{BB962C8B-B14F-4D97-AF65-F5344CB8AC3E}">
        <p14:creationId xmlns:p14="http://schemas.microsoft.com/office/powerpoint/2010/main" val="2822390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EE0E6B5F-9A32-CDF1-9AE6-28C4EF0F598B}"/>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01B0EF09-2CF6-545C-246F-25D2FFE4D184}"/>
              </a:ext>
              <a:ext uri="{C183D7F6-B498-43B3-948B-1728B52AA6E4}">
                <adec:decorative xmlns:adec="http://schemas.microsoft.com/office/drawing/2017/decorative" val="1"/>
              </a:ext>
            </a:extLst>
          </p:cNvPr>
          <p:cNvSpPr/>
          <p:nvPr/>
        </p:nvSpPr>
        <p:spPr>
          <a:xfrm>
            <a:off x="7180580" y="1341122"/>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16444B74-C48D-0F97-034E-A6050FBB8C86}"/>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CD163C25-E08C-6584-A0F6-A0E9C5D3BC8E}"/>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7DC00B11-2948-C846-08F0-CA863D39C496}"/>
              </a:ext>
            </a:extLst>
          </p:cNvPr>
          <p:cNvSpPr txBox="1">
            <a:spLocks noGrp="1"/>
          </p:cNvSpPr>
          <p:nvPr>
            <p:ph type="title" idx="4294967295"/>
          </p:nvPr>
        </p:nvSpPr>
        <p:spPr>
          <a:xfrm>
            <a:off x="575783" y="90132"/>
            <a:ext cx="11353981" cy="923299"/>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sng" strike="noStrike" kern="0" cap="none" spc="0" normalizeH="0" baseline="0" noProof="0" dirty="0">
                <a:ln>
                  <a:noFill/>
                </a:ln>
                <a:solidFill>
                  <a:srgbClr val="000000"/>
                </a:solidFill>
                <a:effectLst/>
                <a:uLnTx/>
                <a:uFillTx/>
                <a:latin typeface="Arial"/>
                <a:ea typeface="Arial"/>
                <a:cs typeface="Arial"/>
                <a:sym typeface="Arial"/>
              </a:rPr>
              <a:t>Tobacco, Herbal Smoking Products and Cigarette Papers, including Smokefree Generation</a:t>
            </a:r>
          </a:p>
        </p:txBody>
      </p:sp>
      <p:sp>
        <p:nvSpPr>
          <p:cNvPr id="3" name="Section 1 heading">
            <a:extLst>
              <a:ext uri="{FF2B5EF4-FFF2-40B4-BE49-F238E27FC236}">
                <a16:creationId xmlns:a16="http://schemas.microsoft.com/office/drawing/2014/main" id="{C1B5A8C8-9778-E466-2F57-4CD02CA418D2}"/>
              </a:ext>
            </a:extLst>
          </p:cNvPr>
          <p:cNvSpPr txBox="1"/>
          <p:nvPr/>
        </p:nvSpPr>
        <p:spPr>
          <a:xfrm>
            <a:off x="575783" y="1142437"/>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5" name="TextBox 4">
            <a:extLst>
              <a:ext uri="{FF2B5EF4-FFF2-40B4-BE49-F238E27FC236}">
                <a16:creationId xmlns:a16="http://schemas.microsoft.com/office/drawing/2014/main" id="{BAA506A4-6411-31E4-A895-41B7C7948D75}"/>
              </a:ext>
            </a:extLst>
          </p:cNvPr>
          <p:cNvSpPr txBox="1"/>
          <p:nvPr/>
        </p:nvSpPr>
        <p:spPr>
          <a:xfrm>
            <a:off x="1345948" y="1096308"/>
            <a:ext cx="3349316" cy="338554"/>
          </a:xfrm>
          <a:prstGeom prst="rect">
            <a:avLst/>
          </a:prstGeom>
          <a:solidFill>
            <a:schemeClr val="accent3">
              <a:lumMod val="20000"/>
              <a:lumOff val="80000"/>
            </a:schemeClr>
          </a:solidFill>
          <a:ln>
            <a:solidFill>
              <a:schemeClr val="tx1"/>
            </a:solidFill>
          </a:ln>
        </p:spPr>
        <p:txBody>
          <a:bodyPr wrap="square" rtlCol="0">
            <a:spAutoFit/>
          </a:bodyPr>
          <a:lstStyle/>
          <a:p>
            <a:r>
              <a:rPr lang="en-GB" sz="1600" dirty="0">
                <a:latin typeface="+mn-lt"/>
              </a:rPr>
              <a:t>From 29</a:t>
            </a:r>
            <a:r>
              <a:rPr lang="en-GB" sz="1600" baseline="30000" dirty="0">
                <a:latin typeface="+mn-lt"/>
              </a:rPr>
              <a:t>th</a:t>
            </a:r>
            <a:r>
              <a:rPr lang="en-GB" sz="1600" dirty="0">
                <a:latin typeface="+mn-lt"/>
              </a:rPr>
              <a:t> October 2026 (UK wide)</a:t>
            </a:r>
          </a:p>
        </p:txBody>
      </p:sp>
      <p:sp>
        <p:nvSpPr>
          <p:cNvPr id="7" name="Section 2 heading">
            <a:extLst>
              <a:ext uri="{FF2B5EF4-FFF2-40B4-BE49-F238E27FC236}">
                <a16:creationId xmlns:a16="http://schemas.microsoft.com/office/drawing/2014/main" id="{8B00F541-4BFE-6E2E-4279-862BCDFCAF75}"/>
              </a:ext>
            </a:extLst>
          </p:cNvPr>
          <p:cNvSpPr txBox="1"/>
          <p:nvPr/>
        </p:nvSpPr>
        <p:spPr>
          <a:xfrm>
            <a:off x="575783" y="1495820"/>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W</a:t>
            </a:r>
            <a:r>
              <a:rPr sz="1800" b="1" u="sng" dirty="0">
                <a:solidFill>
                  <a:srgbClr val="000000"/>
                </a:solidFill>
                <a:latin typeface="Arial"/>
              </a:rPr>
              <a:t>hat's the policy or change</a:t>
            </a:r>
          </a:p>
        </p:txBody>
      </p:sp>
      <p:sp>
        <p:nvSpPr>
          <p:cNvPr id="9" name="TextBox 8">
            <a:extLst>
              <a:ext uri="{FF2B5EF4-FFF2-40B4-BE49-F238E27FC236}">
                <a16:creationId xmlns:a16="http://schemas.microsoft.com/office/drawing/2014/main" id="{8E4D1CCF-D3F4-50A9-82C7-136FCE306BF6}"/>
              </a:ext>
            </a:extLst>
          </p:cNvPr>
          <p:cNvSpPr txBox="1"/>
          <p:nvPr/>
        </p:nvSpPr>
        <p:spPr>
          <a:xfrm>
            <a:off x="575783" y="1830341"/>
            <a:ext cx="8788235" cy="830997"/>
          </a:xfrm>
          <a:prstGeom prst="rect">
            <a:avLst/>
          </a:prstGeom>
          <a:solidFill>
            <a:schemeClr val="accent3">
              <a:lumMod val="20000"/>
              <a:lumOff val="80000"/>
            </a:schemeClr>
          </a:solidFill>
          <a:ln>
            <a:solidFill>
              <a:schemeClr val="tx1"/>
            </a:solidFill>
          </a:ln>
        </p:spPr>
        <p:txBody>
          <a:bodyPr wrap="square" rtlCol="0">
            <a:spAutoFit/>
          </a:bodyPr>
          <a:lstStyle/>
          <a:p>
            <a:r>
              <a:rPr lang="en-GB" sz="1600" dirty="0"/>
              <a:t>Ban on </a:t>
            </a:r>
            <a:r>
              <a:rPr lang="en-GB" sz="1600" b="1" dirty="0"/>
              <a:t>free distribution </a:t>
            </a:r>
            <a:r>
              <a:rPr lang="en-GB" sz="1600" dirty="0"/>
              <a:t>of herbal smoking products and cigarette papers (in line with existing ban on free distribution of tobacco products). </a:t>
            </a:r>
          </a:p>
          <a:p>
            <a:r>
              <a:rPr lang="en-GB" sz="1600" dirty="0"/>
              <a:t>Offence to sell these products at a substantial discount. </a:t>
            </a:r>
          </a:p>
        </p:txBody>
      </p:sp>
      <p:sp>
        <p:nvSpPr>
          <p:cNvPr id="19" name="Section 1 heading">
            <a:extLst>
              <a:ext uri="{FF2B5EF4-FFF2-40B4-BE49-F238E27FC236}">
                <a16:creationId xmlns:a16="http://schemas.microsoft.com/office/drawing/2014/main" id="{EE030FC8-A08A-8D33-190A-3DBE932BF1F6}"/>
              </a:ext>
            </a:extLst>
          </p:cNvPr>
          <p:cNvSpPr txBox="1"/>
          <p:nvPr/>
        </p:nvSpPr>
        <p:spPr>
          <a:xfrm>
            <a:off x="575783" y="2858700"/>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21" name="TextBox 20">
            <a:extLst>
              <a:ext uri="{FF2B5EF4-FFF2-40B4-BE49-F238E27FC236}">
                <a16:creationId xmlns:a16="http://schemas.microsoft.com/office/drawing/2014/main" id="{9D659966-C3BD-34A3-D9C6-8D5406BEF010}"/>
              </a:ext>
            </a:extLst>
          </p:cNvPr>
          <p:cNvSpPr txBox="1"/>
          <p:nvPr/>
        </p:nvSpPr>
        <p:spPr>
          <a:xfrm>
            <a:off x="1363163" y="2826582"/>
            <a:ext cx="3877057" cy="338554"/>
          </a:xfrm>
          <a:prstGeom prst="rect">
            <a:avLst/>
          </a:prstGeom>
          <a:solidFill>
            <a:schemeClr val="accent1">
              <a:lumMod val="20000"/>
              <a:lumOff val="80000"/>
            </a:schemeClr>
          </a:solidFill>
          <a:ln>
            <a:solidFill>
              <a:schemeClr val="tx1"/>
            </a:solidFill>
          </a:ln>
        </p:spPr>
        <p:txBody>
          <a:bodyPr wrap="square" rtlCol="0">
            <a:spAutoFit/>
          </a:bodyPr>
          <a:lstStyle/>
          <a:p>
            <a:r>
              <a:rPr lang="en-GB" sz="1600" dirty="0"/>
              <a:t>From 1</a:t>
            </a:r>
            <a:r>
              <a:rPr lang="en-GB" sz="1600" baseline="30000" dirty="0"/>
              <a:t>st</a:t>
            </a:r>
            <a:r>
              <a:rPr lang="en-GB" sz="1600" dirty="0"/>
              <a:t> January 2027 (UK wide)</a:t>
            </a:r>
          </a:p>
        </p:txBody>
      </p:sp>
      <p:sp>
        <p:nvSpPr>
          <p:cNvPr id="23" name="Section 2 heading">
            <a:extLst>
              <a:ext uri="{FF2B5EF4-FFF2-40B4-BE49-F238E27FC236}">
                <a16:creationId xmlns:a16="http://schemas.microsoft.com/office/drawing/2014/main" id="{B77F72E7-1452-7CD2-CA56-65BD30540766}"/>
              </a:ext>
            </a:extLst>
          </p:cNvPr>
          <p:cNvSpPr txBox="1"/>
          <p:nvPr/>
        </p:nvSpPr>
        <p:spPr>
          <a:xfrm>
            <a:off x="575783" y="3278556"/>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W</a:t>
            </a:r>
            <a:r>
              <a:rPr sz="1800" b="1" u="sng" dirty="0">
                <a:solidFill>
                  <a:srgbClr val="000000"/>
                </a:solidFill>
                <a:latin typeface="Arial"/>
              </a:rPr>
              <a:t>hat's the policy or change</a:t>
            </a:r>
          </a:p>
        </p:txBody>
      </p:sp>
      <p:sp>
        <p:nvSpPr>
          <p:cNvPr id="25" name="TextBox 24">
            <a:extLst>
              <a:ext uri="{FF2B5EF4-FFF2-40B4-BE49-F238E27FC236}">
                <a16:creationId xmlns:a16="http://schemas.microsoft.com/office/drawing/2014/main" id="{5B100D18-7B02-573E-9AEA-4C8AD05A2272}"/>
              </a:ext>
            </a:extLst>
          </p:cNvPr>
          <p:cNvSpPr txBox="1"/>
          <p:nvPr/>
        </p:nvSpPr>
        <p:spPr>
          <a:xfrm>
            <a:off x="575783" y="3627290"/>
            <a:ext cx="8535560" cy="1077218"/>
          </a:xfrm>
          <a:prstGeom prst="rect">
            <a:avLst/>
          </a:prstGeom>
          <a:solidFill>
            <a:schemeClr val="accent1">
              <a:lumMod val="20000"/>
              <a:lumOff val="8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sz="1600" b="1" dirty="0"/>
              <a:t>Smokefree Generation </a:t>
            </a:r>
            <a:r>
              <a:rPr lang="en-GB" sz="1600" dirty="0"/>
              <a:t>– illegal to </a:t>
            </a:r>
            <a:r>
              <a:rPr lang="en-GB" sz="1600" b="1" dirty="0"/>
              <a:t>sell</a:t>
            </a:r>
            <a:r>
              <a:rPr lang="en-GB" sz="1600" dirty="0"/>
              <a:t> tobacco products, herbal smoking products and cigarette papers to anyone born on or after 1</a:t>
            </a:r>
            <a:r>
              <a:rPr lang="en-GB" sz="1600" baseline="30000" dirty="0"/>
              <a:t>st</a:t>
            </a:r>
            <a:r>
              <a:rPr lang="en-GB" sz="1600" dirty="0"/>
              <a:t> January 2009.</a:t>
            </a:r>
          </a:p>
          <a:p>
            <a:pPr marL="285750" indent="-285750">
              <a:buFont typeface="Arial" panose="020B0604020202020204" pitchFamily="34" charset="0"/>
              <a:buChar char="•"/>
            </a:pPr>
            <a:r>
              <a:rPr lang="en-GB" sz="1600" dirty="0"/>
              <a:t>Includes </a:t>
            </a:r>
            <a:r>
              <a:rPr lang="en-GB" sz="1600" b="1" dirty="0"/>
              <a:t>proxy purchasing </a:t>
            </a:r>
            <a:r>
              <a:rPr lang="en-GB" sz="1600" dirty="0"/>
              <a:t>(the person who attempts to buy on behalf of someone born on or after 1</a:t>
            </a:r>
            <a:r>
              <a:rPr lang="en-GB" sz="1600" baseline="30000" dirty="0"/>
              <a:t>st</a:t>
            </a:r>
            <a:r>
              <a:rPr lang="en-GB" sz="1600" dirty="0"/>
              <a:t> January 2009 commits the offence). </a:t>
            </a:r>
          </a:p>
        </p:txBody>
      </p:sp>
      <p:sp>
        <p:nvSpPr>
          <p:cNvPr id="27" name="Section 2 heading">
            <a:extLst>
              <a:ext uri="{FF2B5EF4-FFF2-40B4-BE49-F238E27FC236}">
                <a16:creationId xmlns:a16="http://schemas.microsoft.com/office/drawing/2014/main" id="{395E3F88-F56D-5A07-6292-7987DCFA5E03}"/>
              </a:ext>
            </a:extLst>
          </p:cNvPr>
          <p:cNvSpPr txBox="1"/>
          <p:nvPr/>
        </p:nvSpPr>
        <p:spPr>
          <a:xfrm>
            <a:off x="575783" y="4970178"/>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How will this be enforced? </a:t>
            </a:r>
            <a:endParaRPr sz="1800" b="1" u="sng" dirty="0">
              <a:solidFill>
                <a:srgbClr val="000000"/>
              </a:solidFill>
              <a:latin typeface="Arial"/>
            </a:endParaRPr>
          </a:p>
        </p:txBody>
      </p:sp>
      <p:sp>
        <p:nvSpPr>
          <p:cNvPr id="29" name="TextBox 28">
            <a:extLst>
              <a:ext uri="{FF2B5EF4-FFF2-40B4-BE49-F238E27FC236}">
                <a16:creationId xmlns:a16="http://schemas.microsoft.com/office/drawing/2014/main" id="{8C9A1930-C81F-2901-9BE0-C70D074001FD}"/>
              </a:ext>
            </a:extLst>
          </p:cNvPr>
          <p:cNvSpPr txBox="1"/>
          <p:nvPr/>
        </p:nvSpPr>
        <p:spPr>
          <a:xfrm>
            <a:off x="575783" y="5360994"/>
            <a:ext cx="6496410" cy="830997"/>
          </a:xfrm>
          <a:prstGeom prst="rect">
            <a:avLst/>
          </a:prstGeom>
          <a:solidFill>
            <a:schemeClr val="accent2">
              <a:lumMod val="20000"/>
              <a:lumOff val="80000"/>
            </a:schemeClr>
          </a:solidFill>
          <a:ln>
            <a:solidFill>
              <a:schemeClr val="tx1"/>
            </a:solidFill>
          </a:ln>
        </p:spPr>
        <p:txBody>
          <a:bodyPr wrap="square" rtlCol="0">
            <a:spAutoFit/>
          </a:bodyPr>
          <a:lstStyle/>
          <a:p>
            <a:pPr marL="285750" indent="-285750">
              <a:buFont typeface="Arial" panose="020B0604020202020204" pitchFamily="34" charset="0"/>
              <a:buChar char="•"/>
            </a:pPr>
            <a:r>
              <a:rPr lang="en-GB" sz="1600" dirty="0"/>
              <a:t>Fixed Penalty Notice (£200 in England)</a:t>
            </a:r>
          </a:p>
          <a:p>
            <a:pPr marL="285750" indent="-285750">
              <a:buFont typeface="Arial" panose="020B0604020202020204" pitchFamily="34" charset="0"/>
              <a:buChar char="•"/>
            </a:pPr>
            <a:r>
              <a:rPr lang="en-GB" sz="1600" dirty="0"/>
              <a:t>Or a larger fine, determined by Trading Standards as appropriate. </a:t>
            </a:r>
          </a:p>
          <a:p>
            <a:pPr marL="285750" indent="-285750">
              <a:buFont typeface="Arial" panose="020B0604020202020204" pitchFamily="34" charset="0"/>
              <a:buChar char="•"/>
            </a:pPr>
            <a:r>
              <a:rPr lang="en-GB" sz="1600" dirty="0"/>
              <a:t>Report to local Trading Standards office. </a:t>
            </a:r>
          </a:p>
        </p:txBody>
      </p:sp>
    </p:spTree>
    <p:extLst>
      <p:ext uri="{BB962C8B-B14F-4D97-AF65-F5344CB8AC3E}">
        <p14:creationId xmlns:p14="http://schemas.microsoft.com/office/powerpoint/2010/main" val="33201466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56087C41-B358-0E2F-03E8-11DBD5E1CF19}"/>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64C5ABD0-F1F4-34E1-0578-FC23FE4965AC}"/>
              </a:ext>
              <a:ext uri="{C183D7F6-B498-43B3-948B-1728B52AA6E4}">
                <adec:decorative xmlns:adec="http://schemas.microsoft.com/office/drawing/2017/decorative" val="1"/>
              </a:ext>
            </a:extLst>
          </p:cNvPr>
          <p:cNvSpPr/>
          <p:nvPr/>
        </p:nvSpPr>
        <p:spPr>
          <a:xfrm>
            <a:off x="7180580" y="1341122"/>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E9D9F368-EBA9-8451-41D0-859AAB496DC4}"/>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AA9BF6D9-4315-E27E-978D-A3456AC8A8CF}"/>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209785B7-87FD-6EB3-032E-AE482A566821}"/>
              </a:ext>
            </a:extLst>
          </p:cNvPr>
          <p:cNvSpPr txBox="1">
            <a:spLocks noGrp="1"/>
          </p:cNvSpPr>
          <p:nvPr>
            <p:ph type="title" idx="4294967295"/>
          </p:nvPr>
        </p:nvSpPr>
        <p:spPr>
          <a:xfrm>
            <a:off x="575783" y="90132"/>
            <a:ext cx="11353981" cy="923299"/>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400" b="1" i="0" u="sng" strike="noStrike" kern="0" cap="none" spc="0" normalizeH="0" baseline="0" noProof="0" dirty="0">
                <a:ln>
                  <a:noFill/>
                </a:ln>
                <a:solidFill>
                  <a:srgbClr val="000000"/>
                </a:solidFill>
                <a:effectLst/>
                <a:uLnTx/>
                <a:uFillTx/>
                <a:latin typeface="Arial"/>
                <a:ea typeface="Arial"/>
                <a:cs typeface="Arial"/>
                <a:sym typeface="Arial"/>
              </a:rPr>
              <a:t>Tobacco, Herbal Smoking Products and Cigarette Papers, including Smokefree Generation (Continued)</a:t>
            </a:r>
          </a:p>
        </p:txBody>
      </p:sp>
      <p:sp>
        <p:nvSpPr>
          <p:cNvPr id="4" name="Section 4 heading">
            <a:extLst>
              <a:ext uri="{FF2B5EF4-FFF2-40B4-BE49-F238E27FC236}">
                <a16:creationId xmlns:a16="http://schemas.microsoft.com/office/drawing/2014/main" id="{D8F877A6-C4E7-C358-B65B-6826112B85E1}"/>
              </a:ext>
            </a:extLst>
          </p:cNvPr>
          <p:cNvSpPr txBox="1"/>
          <p:nvPr/>
        </p:nvSpPr>
        <p:spPr>
          <a:xfrm>
            <a:off x="718512" y="1513657"/>
            <a:ext cx="5589317" cy="932688"/>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S</a:t>
            </a:r>
            <a:r>
              <a:rPr sz="1800" b="1" u="sng" dirty="0">
                <a:solidFill>
                  <a:srgbClr val="000000"/>
                </a:solidFill>
                <a:latin typeface="Arial"/>
              </a:rPr>
              <a:t>upporting information, guidance, and resources</a:t>
            </a:r>
          </a:p>
        </p:txBody>
      </p:sp>
      <p:sp>
        <p:nvSpPr>
          <p:cNvPr id="8" name="TextBox 7">
            <a:extLst>
              <a:ext uri="{FF2B5EF4-FFF2-40B4-BE49-F238E27FC236}">
                <a16:creationId xmlns:a16="http://schemas.microsoft.com/office/drawing/2014/main" id="{AE0FCC75-D4DC-C7A1-6129-87E366984B44}"/>
              </a:ext>
            </a:extLst>
          </p:cNvPr>
          <p:cNvSpPr txBox="1"/>
          <p:nvPr/>
        </p:nvSpPr>
        <p:spPr>
          <a:xfrm>
            <a:off x="832103" y="1980001"/>
            <a:ext cx="7141464" cy="2062103"/>
          </a:xfrm>
          <a:prstGeom prst="rect">
            <a:avLst/>
          </a:prstGeom>
          <a:solidFill>
            <a:schemeClr val="bg1">
              <a:lumMod val="95000"/>
            </a:schemeClr>
          </a:solidFill>
          <a:ln>
            <a:solidFill>
              <a:schemeClr val="tx1"/>
            </a:solidFill>
          </a:ln>
        </p:spPr>
        <p:txBody>
          <a:bodyPr wrap="square" rtlCol="0">
            <a:spAutoFit/>
          </a:bodyPr>
          <a:lstStyle/>
          <a:p>
            <a:pPr marL="285750" indent="-285750">
              <a:buFontTx/>
              <a:buChar char="-"/>
            </a:pPr>
            <a:r>
              <a:rPr lang="en-GB" sz="1600" dirty="0">
                <a:hlinkClick r:id="rId3"/>
              </a:rPr>
              <a:t>Example age of sale notice  </a:t>
            </a:r>
            <a:endParaRPr lang="en-GB" sz="1600" dirty="0"/>
          </a:p>
          <a:p>
            <a:pPr marL="285750" indent="-285750">
              <a:buFontTx/>
              <a:buChar char="-"/>
            </a:pPr>
            <a:r>
              <a:rPr lang="en-GB" sz="1600" dirty="0"/>
              <a:t>Full guidance – </a:t>
            </a:r>
            <a:r>
              <a:rPr lang="en-GB" sz="1600" dirty="0">
                <a:hlinkClick r:id="rId4"/>
              </a:rPr>
              <a:t>https://www.gov.uk/guidance/selling-tobacco-herbal-smoking-products-and-cigarette-papers</a:t>
            </a:r>
            <a:r>
              <a:rPr lang="en-GB" sz="1600" dirty="0"/>
              <a:t> </a:t>
            </a:r>
          </a:p>
          <a:p>
            <a:pPr marL="285750" indent="-285750">
              <a:buFontTx/>
              <a:buChar char="-"/>
            </a:pPr>
            <a:r>
              <a:rPr lang="en-GB" sz="1600" dirty="0"/>
              <a:t>ASH Communications Toolkit – </a:t>
            </a:r>
            <a:r>
              <a:rPr lang="en-GB" sz="1600" dirty="0">
                <a:hlinkClick r:id="rId5"/>
              </a:rPr>
              <a:t>https://ash.org.uk/resources/view/smokefree-generation-communications-toolkit</a:t>
            </a:r>
            <a:r>
              <a:rPr lang="en-GB" sz="1600" dirty="0"/>
              <a:t> </a:t>
            </a:r>
          </a:p>
          <a:p>
            <a:pPr marL="285750" indent="-285750">
              <a:buFontTx/>
              <a:buChar char="-"/>
            </a:pPr>
            <a:r>
              <a:rPr lang="en-GB" sz="1600" dirty="0"/>
              <a:t>Decline 09 Campaign -  </a:t>
            </a:r>
            <a:r>
              <a:rPr lang="en-GB" sz="1600" dirty="0">
                <a:hlinkClick r:id="rId6"/>
              </a:rPr>
              <a:t>https://www.acs.org.uk/campaigns/decline09</a:t>
            </a:r>
            <a:r>
              <a:rPr lang="en-GB" sz="1600" dirty="0"/>
              <a:t> </a:t>
            </a:r>
          </a:p>
          <a:p>
            <a:pPr marL="285750" indent="-285750">
              <a:buFontTx/>
              <a:buChar char="-"/>
            </a:pPr>
            <a:endParaRPr lang="en-GB" sz="1600" dirty="0"/>
          </a:p>
        </p:txBody>
      </p:sp>
    </p:spTree>
    <p:extLst>
      <p:ext uri="{BB962C8B-B14F-4D97-AF65-F5344CB8AC3E}">
        <p14:creationId xmlns:p14="http://schemas.microsoft.com/office/powerpoint/2010/main" val="446490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99F693E3-22E9-D480-0BD8-4F39D0661C1E}"/>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814A1723-7046-F121-F34F-34C19A5E5211}"/>
              </a:ext>
              <a:ext uri="{C183D7F6-B498-43B3-948B-1728B52AA6E4}">
                <adec:decorative xmlns:adec="http://schemas.microsoft.com/office/drawing/2017/decorative" val="1"/>
              </a:ext>
            </a:extLst>
          </p:cNvPr>
          <p:cNvSpPr/>
          <p:nvPr/>
        </p:nvSpPr>
        <p:spPr>
          <a:xfrm>
            <a:off x="7180580" y="1341122"/>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06790262-7E9E-4654-141D-B487265D9130}"/>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C99AD392-4EC6-09EB-0641-5A4F704BB2D5}"/>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844902A9-D1BE-0B61-C590-AEAEC2978DCD}"/>
              </a:ext>
            </a:extLst>
          </p:cNvPr>
          <p:cNvSpPr txBox="1">
            <a:spLocks noGrp="1"/>
          </p:cNvSpPr>
          <p:nvPr>
            <p:ph type="title" idx="4294967295"/>
          </p:nvPr>
        </p:nvSpPr>
        <p:spPr>
          <a:xfrm>
            <a:off x="597555" y="311440"/>
            <a:ext cx="11353981" cy="61552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GB" sz="2800" b="1" i="0" u="sng" strike="noStrike" kern="0" cap="none" spc="0" normalizeH="0" baseline="0" noProof="0" dirty="0">
                <a:ln>
                  <a:noFill/>
                </a:ln>
                <a:solidFill>
                  <a:srgbClr val="000000"/>
                </a:solidFill>
                <a:effectLst/>
                <a:uLnTx/>
                <a:uFillTx/>
                <a:latin typeface="Arial"/>
                <a:ea typeface="Arial"/>
                <a:cs typeface="Arial"/>
                <a:sym typeface="Arial"/>
              </a:rPr>
              <a:t>Vending Machines</a:t>
            </a:r>
          </a:p>
        </p:txBody>
      </p:sp>
      <p:sp>
        <p:nvSpPr>
          <p:cNvPr id="3" name="Google Shape;67;g2d07ea9160b_0_14">
            <a:extLst>
              <a:ext uri="{FF2B5EF4-FFF2-40B4-BE49-F238E27FC236}">
                <a16:creationId xmlns:a16="http://schemas.microsoft.com/office/drawing/2014/main" id="{E57BE08A-A465-10EC-9FC6-1E75B03EF94A}"/>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Section 1 heading">
            <a:extLst>
              <a:ext uri="{FF2B5EF4-FFF2-40B4-BE49-F238E27FC236}">
                <a16:creationId xmlns:a16="http://schemas.microsoft.com/office/drawing/2014/main" id="{404688A7-3F51-04B6-1A4B-8977A6853D54}"/>
              </a:ext>
            </a:extLst>
          </p:cNvPr>
          <p:cNvSpPr txBox="1"/>
          <p:nvPr/>
        </p:nvSpPr>
        <p:spPr>
          <a:xfrm>
            <a:off x="667223" y="1075408"/>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27" name="TextBox 26">
            <a:extLst>
              <a:ext uri="{FF2B5EF4-FFF2-40B4-BE49-F238E27FC236}">
                <a16:creationId xmlns:a16="http://schemas.microsoft.com/office/drawing/2014/main" id="{E1D90CF8-630F-D482-7497-8DA5082FF3D9}"/>
              </a:ext>
            </a:extLst>
          </p:cNvPr>
          <p:cNvSpPr txBox="1"/>
          <p:nvPr/>
        </p:nvSpPr>
        <p:spPr>
          <a:xfrm>
            <a:off x="639491" y="1491469"/>
            <a:ext cx="3604194" cy="338554"/>
          </a:xfrm>
          <a:prstGeom prst="rect">
            <a:avLst/>
          </a:prstGeom>
          <a:solidFill>
            <a:schemeClr val="accent3">
              <a:lumMod val="20000"/>
              <a:lumOff val="80000"/>
            </a:schemeClr>
          </a:solidFill>
          <a:ln>
            <a:solidFill>
              <a:schemeClr val="tx1"/>
            </a:solidFill>
          </a:ln>
        </p:spPr>
        <p:txBody>
          <a:bodyPr wrap="square" rtlCol="0">
            <a:spAutoFit/>
          </a:bodyPr>
          <a:lstStyle/>
          <a:p>
            <a:r>
              <a:rPr lang="en-GB" sz="1600" dirty="0"/>
              <a:t>From 29</a:t>
            </a:r>
            <a:r>
              <a:rPr lang="en-GB" sz="1600" baseline="30000" dirty="0"/>
              <a:t>th</a:t>
            </a:r>
            <a:r>
              <a:rPr lang="en-GB" sz="1600" dirty="0"/>
              <a:t> October 2026 (UK wide)</a:t>
            </a:r>
          </a:p>
        </p:txBody>
      </p:sp>
      <p:sp>
        <p:nvSpPr>
          <p:cNvPr id="11" name="Section 2 heading">
            <a:extLst>
              <a:ext uri="{FF2B5EF4-FFF2-40B4-BE49-F238E27FC236}">
                <a16:creationId xmlns:a16="http://schemas.microsoft.com/office/drawing/2014/main" id="{8F50C7A9-9F5B-13BE-BB3D-B52DEAD9BD92}"/>
              </a:ext>
            </a:extLst>
          </p:cNvPr>
          <p:cNvSpPr txBox="1"/>
          <p:nvPr/>
        </p:nvSpPr>
        <p:spPr>
          <a:xfrm>
            <a:off x="597555" y="2156153"/>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W</a:t>
            </a:r>
            <a:r>
              <a:rPr sz="1800" b="1" u="sng" dirty="0">
                <a:solidFill>
                  <a:srgbClr val="000000"/>
                </a:solidFill>
                <a:latin typeface="Arial"/>
              </a:rPr>
              <a:t>hat's the policy or change</a:t>
            </a:r>
          </a:p>
        </p:txBody>
      </p:sp>
      <p:sp>
        <p:nvSpPr>
          <p:cNvPr id="29" name="TextBox 28">
            <a:extLst>
              <a:ext uri="{FF2B5EF4-FFF2-40B4-BE49-F238E27FC236}">
                <a16:creationId xmlns:a16="http://schemas.microsoft.com/office/drawing/2014/main" id="{A99FE3D6-F8FE-2538-C3A3-D4053847559C}"/>
              </a:ext>
            </a:extLst>
          </p:cNvPr>
          <p:cNvSpPr txBox="1"/>
          <p:nvPr/>
        </p:nvSpPr>
        <p:spPr>
          <a:xfrm>
            <a:off x="575783" y="2542750"/>
            <a:ext cx="7373099" cy="584775"/>
          </a:xfrm>
          <a:prstGeom prst="rect">
            <a:avLst/>
          </a:prstGeom>
          <a:solidFill>
            <a:schemeClr val="accent3">
              <a:lumMod val="20000"/>
              <a:lumOff val="80000"/>
            </a:schemeClr>
          </a:solidFill>
          <a:ln>
            <a:solidFill>
              <a:schemeClr val="tx1"/>
            </a:solidFill>
          </a:ln>
        </p:spPr>
        <p:txBody>
          <a:bodyPr wrap="square" rtlCol="0">
            <a:spAutoFit/>
          </a:bodyPr>
          <a:lstStyle/>
          <a:p>
            <a:r>
              <a:rPr lang="en-GB" sz="1600" dirty="0"/>
              <a:t>Ban on the sale of tobacco products, herbal smoking products, cigarette papers, vaping products and nicotine products from vending machines </a:t>
            </a:r>
          </a:p>
        </p:txBody>
      </p:sp>
      <p:sp>
        <p:nvSpPr>
          <p:cNvPr id="23" name="Section 2 heading">
            <a:extLst>
              <a:ext uri="{FF2B5EF4-FFF2-40B4-BE49-F238E27FC236}">
                <a16:creationId xmlns:a16="http://schemas.microsoft.com/office/drawing/2014/main" id="{A5B2D49D-EEC4-639D-8A7A-12F1C1A74D75}"/>
              </a:ext>
            </a:extLst>
          </p:cNvPr>
          <p:cNvSpPr txBox="1"/>
          <p:nvPr/>
        </p:nvSpPr>
        <p:spPr>
          <a:xfrm>
            <a:off x="597555" y="3458584"/>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How will this be enforced? </a:t>
            </a:r>
            <a:endParaRPr sz="1800" b="1" u="sng" dirty="0">
              <a:solidFill>
                <a:srgbClr val="000000"/>
              </a:solidFill>
              <a:latin typeface="Arial"/>
            </a:endParaRPr>
          </a:p>
        </p:txBody>
      </p:sp>
      <p:sp>
        <p:nvSpPr>
          <p:cNvPr id="31" name="TextBox 30">
            <a:extLst>
              <a:ext uri="{FF2B5EF4-FFF2-40B4-BE49-F238E27FC236}">
                <a16:creationId xmlns:a16="http://schemas.microsoft.com/office/drawing/2014/main" id="{2788DD23-2517-4AF2-B1AC-FCE5D7ABF1E8}"/>
              </a:ext>
            </a:extLst>
          </p:cNvPr>
          <p:cNvSpPr txBox="1"/>
          <p:nvPr/>
        </p:nvSpPr>
        <p:spPr>
          <a:xfrm>
            <a:off x="575783" y="3897765"/>
            <a:ext cx="3210927" cy="830997"/>
          </a:xfrm>
          <a:prstGeom prst="rect">
            <a:avLst/>
          </a:prstGeom>
          <a:solidFill>
            <a:schemeClr val="accent2">
              <a:lumMod val="20000"/>
              <a:lumOff val="80000"/>
            </a:schemeClr>
          </a:solidFill>
          <a:ln>
            <a:solidFill>
              <a:schemeClr val="tx1"/>
            </a:solidFill>
          </a:ln>
        </p:spPr>
        <p:txBody>
          <a:bodyPr wrap="square" rtlCol="0">
            <a:spAutoFit/>
          </a:bodyPr>
          <a:lstStyle/>
          <a:p>
            <a:r>
              <a:rPr lang="en-GB" sz="1600" dirty="0"/>
              <a:t>Trading Standards. </a:t>
            </a:r>
          </a:p>
          <a:p>
            <a:endParaRPr lang="en-GB" sz="1600" dirty="0"/>
          </a:p>
          <a:p>
            <a:r>
              <a:rPr lang="en-GB" sz="1600" dirty="0"/>
              <a:t>Fine on summary conviction. </a:t>
            </a:r>
          </a:p>
        </p:txBody>
      </p:sp>
      <p:sp>
        <p:nvSpPr>
          <p:cNvPr id="33" name="Section 4 heading">
            <a:extLst>
              <a:ext uri="{FF2B5EF4-FFF2-40B4-BE49-F238E27FC236}">
                <a16:creationId xmlns:a16="http://schemas.microsoft.com/office/drawing/2014/main" id="{88810700-891F-53C4-D8AB-2FAAC1C14EDB}"/>
              </a:ext>
            </a:extLst>
          </p:cNvPr>
          <p:cNvSpPr txBox="1"/>
          <p:nvPr/>
        </p:nvSpPr>
        <p:spPr>
          <a:xfrm>
            <a:off x="597555" y="4897640"/>
            <a:ext cx="5589317"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S</a:t>
            </a:r>
            <a:r>
              <a:rPr sz="1800" b="1" u="sng" dirty="0">
                <a:solidFill>
                  <a:srgbClr val="000000"/>
                </a:solidFill>
                <a:latin typeface="Arial"/>
              </a:rPr>
              <a:t>upporting information, guidance, and resources</a:t>
            </a:r>
          </a:p>
        </p:txBody>
      </p:sp>
      <p:sp>
        <p:nvSpPr>
          <p:cNvPr id="36" name="TextBox 35">
            <a:extLst>
              <a:ext uri="{FF2B5EF4-FFF2-40B4-BE49-F238E27FC236}">
                <a16:creationId xmlns:a16="http://schemas.microsoft.com/office/drawing/2014/main" id="{667EEA6A-F535-3270-3EAA-6B887E9B93D5}"/>
              </a:ext>
            </a:extLst>
          </p:cNvPr>
          <p:cNvSpPr txBox="1"/>
          <p:nvPr/>
        </p:nvSpPr>
        <p:spPr>
          <a:xfrm>
            <a:off x="575783" y="5284237"/>
            <a:ext cx="6604797" cy="1077218"/>
          </a:xfrm>
          <a:prstGeom prst="rect">
            <a:avLst/>
          </a:prstGeom>
          <a:solidFill>
            <a:srgbClr val="E8E8E8"/>
          </a:solidFill>
          <a:ln>
            <a:solidFill>
              <a:sysClr val="windowText" lastClr="000000"/>
            </a:solidFill>
          </a:ln>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Exemption for adult mental health inpatient settings (England and Wales only)</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Full guidance - </a:t>
            </a:r>
            <a:r>
              <a:rPr kumimoji="0" lang="en-GB" sz="1600" b="0" i="0" u="none" strike="noStrike" kern="1200" cap="none" spc="0" normalizeH="0" baseline="0" noProof="0" dirty="0">
                <a:ln>
                  <a:noFill/>
                </a:ln>
                <a:solidFill>
                  <a:prstClr val="black"/>
                </a:solidFill>
                <a:effectLst/>
                <a:uLnTx/>
                <a:uFillTx/>
                <a:latin typeface="+mn-lt"/>
                <a:ea typeface="+mn-ea"/>
                <a:cs typeface="+mn-cs"/>
                <a:hlinkClick r:id="rId3"/>
              </a:rPr>
              <a:t>https://www.gov.uk/guidance/tobacco-and-vaping-product-vending-machine-ban</a:t>
            </a:r>
            <a:r>
              <a:rPr kumimoji="0" lang="en-GB" sz="1600" b="0" i="0" u="none" strike="noStrike" kern="1200" cap="none" spc="0" normalizeH="0" baseline="0" noProof="0" dirty="0">
                <a:ln>
                  <a:noFill/>
                </a:ln>
                <a:solidFill>
                  <a:prstClr val="black"/>
                </a:solidFill>
                <a:effectLst/>
                <a:uLnTx/>
                <a:uFillTx/>
                <a:latin typeface="+mn-lt"/>
                <a:ea typeface="+mn-ea"/>
                <a:cs typeface="+mn-cs"/>
              </a:rPr>
              <a:t>  </a:t>
            </a:r>
          </a:p>
        </p:txBody>
      </p:sp>
    </p:spTree>
    <p:extLst>
      <p:ext uri="{BB962C8B-B14F-4D97-AF65-F5344CB8AC3E}">
        <p14:creationId xmlns:p14="http://schemas.microsoft.com/office/powerpoint/2010/main" val="1291140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9D520703-F8AA-8826-9AFC-E977AAD15D1B}"/>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3FEE52F8-463A-4983-A787-464C6541C4C9}"/>
              </a:ext>
              <a:ext uri="{C183D7F6-B498-43B3-948B-1728B52AA6E4}">
                <adec:decorative xmlns:adec="http://schemas.microsoft.com/office/drawing/2017/decorative" val="1"/>
              </a:ext>
            </a:extLst>
          </p:cNvPr>
          <p:cNvSpPr/>
          <p:nvPr/>
        </p:nvSpPr>
        <p:spPr>
          <a:xfrm>
            <a:off x="7180580" y="1341122"/>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AAD641B7-5109-23FF-0FD1-A1FDD9813C0D}"/>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28D8C086-1729-CDD5-64BB-BD39911E5BA8}"/>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F6FF66E7-EC94-C214-07E1-DFA913EE08F3}"/>
              </a:ext>
            </a:extLst>
          </p:cNvPr>
          <p:cNvSpPr txBox="1">
            <a:spLocks noGrp="1"/>
          </p:cNvSpPr>
          <p:nvPr>
            <p:ph type="title" idx="4294967295"/>
          </p:nvPr>
        </p:nvSpPr>
        <p:spPr>
          <a:xfrm>
            <a:off x="586669" y="306335"/>
            <a:ext cx="11353981" cy="615523"/>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1" i="0" u="sng" strike="noStrike" kern="1200" cap="none" spc="0" normalizeH="0" baseline="0" noProof="0" dirty="0">
                <a:ln>
                  <a:noFill/>
                </a:ln>
                <a:solidFill>
                  <a:prstClr val="black"/>
                </a:solidFill>
                <a:effectLst/>
                <a:uLnTx/>
                <a:uFillTx/>
                <a:latin typeface="Aptos" panose="02110004020202020204"/>
                <a:ea typeface="+mn-ea"/>
                <a:cs typeface="+mn-cs"/>
                <a:sym typeface="Arial"/>
              </a:rPr>
              <a:t>Advertising and sponsorship</a:t>
            </a:r>
          </a:p>
        </p:txBody>
      </p:sp>
      <p:sp>
        <p:nvSpPr>
          <p:cNvPr id="3" name="Google Shape;67;g2d07ea9160b_0_14">
            <a:extLst>
              <a:ext uri="{FF2B5EF4-FFF2-40B4-BE49-F238E27FC236}">
                <a16:creationId xmlns:a16="http://schemas.microsoft.com/office/drawing/2014/main" id="{C6235701-9017-9A2E-2EA5-6AD95E2D8AC9}"/>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 name="Section 1 heading">
            <a:extLst>
              <a:ext uri="{FF2B5EF4-FFF2-40B4-BE49-F238E27FC236}">
                <a16:creationId xmlns:a16="http://schemas.microsoft.com/office/drawing/2014/main" id="{3B80CA3E-291F-996D-5739-BC2F10B09387}"/>
              </a:ext>
            </a:extLst>
          </p:cNvPr>
          <p:cNvSpPr txBox="1"/>
          <p:nvPr/>
        </p:nvSpPr>
        <p:spPr>
          <a:xfrm>
            <a:off x="597555" y="1100824"/>
            <a:ext cx="4983480" cy="502920"/>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mn-lt"/>
              </a:rPr>
              <a:t>W</a:t>
            </a:r>
            <a:r>
              <a:rPr sz="1800" b="1" u="sng" dirty="0">
                <a:solidFill>
                  <a:srgbClr val="000000"/>
                </a:solidFill>
                <a:latin typeface="+mn-lt"/>
              </a:rPr>
              <a:t>hen</a:t>
            </a:r>
          </a:p>
        </p:txBody>
      </p:sp>
      <p:sp>
        <p:nvSpPr>
          <p:cNvPr id="4" name="TextBox 3">
            <a:extLst>
              <a:ext uri="{FF2B5EF4-FFF2-40B4-BE49-F238E27FC236}">
                <a16:creationId xmlns:a16="http://schemas.microsoft.com/office/drawing/2014/main" id="{B7188C16-3858-51E9-EEAD-32AE161F1A1A}"/>
              </a:ext>
            </a:extLst>
          </p:cNvPr>
          <p:cNvSpPr txBox="1"/>
          <p:nvPr/>
        </p:nvSpPr>
        <p:spPr>
          <a:xfrm>
            <a:off x="597555" y="1469651"/>
            <a:ext cx="5490761" cy="338554"/>
          </a:xfrm>
          <a:prstGeom prst="rect">
            <a:avLst/>
          </a:prstGeom>
          <a:solidFill>
            <a:srgbClr val="C5D3FF"/>
          </a:solidFill>
          <a:ln>
            <a:solidFill>
              <a:schemeClr val="tx1"/>
            </a:solidFill>
          </a:ln>
        </p:spPr>
        <p:txBody>
          <a:bodyPr wrap="square" rtlCol="0">
            <a:spAutoFit/>
          </a:bodyPr>
          <a:lstStyle/>
          <a:p>
            <a:r>
              <a:rPr lang="en-GB" sz="1600" dirty="0"/>
              <a:t>Intention to bring into effect from 1</a:t>
            </a:r>
            <a:r>
              <a:rPr lang="en-GB" sz="1600" baseline="30000" dirty="0"/>
              <a:t>st</a:t>
            </a:r>
            <a:r>
              <a:rPr lang="en-GB" sz="1600" dirty="0"/>
              <a:t> June 2027 (UK wide)</a:t>
            </a:r>
          </a:p>
        </p:txBody>
      </p:sp>
      <p:sp>
        <p:nvSpPr>
          <p:cNvPr id="11" name="Section 2 heading">
            <a:extLst>
              <a:ext uri="{FF2B5EF4-FFF2-40B4-BE49-F238E27FC236}">
                <a16:creationId xmlns:a16="http://schemas.microsoft.com/office/drawing/2014/main" id="{328D719F-46C5-CED5-D1C4-FA2A1E17DBA1}"/>
              </a:ext>
            </a:extLst>
          </p:cNvPr>
          <p:cNvSpPr txBox="1"/>
          <p:nvPr/>
        </p:nvSpPr>
        <p:spPr>
          <a:xfrm>
            <a:off x="562323" y="2034021"/>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W</a:t>
            </a:r>
            <a:r>
              <a:rPr sz="1800" b="1" u="sng" dirty="0">
                <a:solidFill>
                  <a:srgbClr val="000000"/>
                </a:solidFill>
                <a:latin typeface="Arial"/>
              </a:rPr>
              <a:t>hat's the policy or change</a:t>
            </a:r>
          </a:p>
        </p:txBody>
      </p:sp>
      <p:sp>
        <p:nvSpPr>
          <p:cNvPr id="7" name="TextBox 6">
            <a:extLst>
              <a:ext uri="{FF2B5EF4-FFF2-40B4-BE49-F238E27FC236}">
                <a16:creationId xmlns:a16="http://schemas.microsoft.com/office/drawing/2014/main" id="{CAA4C729-C26A-D3CF-FF49-745F376E33E3}"/>
              </a:ext>
            </a:extLst>
          </p:cNvPr>
          <p:cNvSpPr txBox="1"/>
          <p:nvPr/>
        </p:nvSpPr>
        <p:spPr>
          <a:xfrm>
            <a:off x="562323" y="2473720"/>
            <a:ext cx="7810290" cy="584775"/>
          </a:xfrm>
          <a:prstGeom prst="rect">
            <a:avLst/>
          </a:prstGeom>
          <a:solidFill>
            <a:srgbClr val="C5D3FF"/>
          </a:solidFill>
          <a:ln>
            <a:solidFill>
              <a:schemeClr val="tx1"/>
            </a:solidFill>
          </a:ln>
        </p:spPr>
        <p:txBody>
          <a:bodyPr wrap="square" rtlCol="0">
            <a:spAutoFit/>
          </a:bodyPr>
          <a:lstStyle/>
          <a:p>
            <a:r>
              <a:rPr lang="en-GB" sz="1600" dirty="0"/>
              <a:t>Comprehensive ban on the advertising of tobacco and herbal smoking products, cigarette papers, and vaping and nicotine products. </a:t>
            </a:r>
          </a:p>
        </p:txBody>
      </p:sp>
      <p:sp>
        <p:nvSpPr>
          <p:cNvPr id="23" name="Section 2 heading">
            <a:extLst>
              <a:ext uri="{FF2B5EF4-FFF2-40B4-BE49-F238E27FC236}">
                <a16:creationId xmlns:a16="http://schemas.microsoft.com/office/drawing/2014/main" id="{8C0BDA05-4B23-FEBB-EE89-BD8B4F559B4A}"/>
              </a:ext>
            </a:extLst>
          </p:cNvPr>
          <p:cNvSpPr txBox="1"/>
          <p:nvPr/>
        </p:nvSpPr>
        <p:spPr>
          <a:xfrm>
            <a:off x="575783" y="3241315"/>
            <a:ext cx="5166360"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How will this be enforced? </a:t>
            </a:r>
            <a:endParaRPr sz="1800" b="1" u="sng" dirty="0">
              <a:solidFill>
                <a:srgbClr val="000000"/>
              </a:solidFill>
              <a:latin typeface="Arial"/>
            </a:endParaRPr>
          </a:p>
        </p:txBody>
      </p:sp>
      <p:sp>
        <p:nvSpPr>
          <p:cNvPr id="9" name="TextBox 8">
            <a:extLst>
              <a:ext uri="{FF2B5EF4-FFF2-40B4-BE49-F238E27FC236}">
                <a16:creationId xmlns:a16="http://schemas.microsoft.com/office/drawing/2014/main" id="{C96D2C48-42F3-7B06-99C7-E79BF9B4F971}"/>
              </a:ext>
            </a:extLst>
          </p:cNvPr>
          <p:cNvSpPr txBox="1"/>
          <p:nvPr/>
        </p:nvSpPr>
        <p:spPr>
          <a:xfrm>
            <a:off x="562323" y="3650414"/>
            <a:ext cx="4279245" cy="338554"/>
          </a:xfrm>
          <a:prstGeom prst="rect">
            <a:avLst/>
          </a:prstGeom>
          <a:solidFill>
            <a:schemeClr val="accent2">
              <a:lumMod val="20000"/>
              <a:lumOff val="80000"/>
            </a:schemeClr>
          </a:solidFill>
          <a:ln>
            <a:solidFill>
              <a:schemeClr val="tx1"/>
            </a:solidFill>
          </a:ln>
        </p:spPr>
        <p:txBody>
          <a:bodyPr wrap="square" rtlCol="0">
            <a:spAutoFit/>
          </a:bodyPr>
          <a:lstStyle/>
          <a:p>
            <a:r>
              <a:rPr lang="en-GB" sz="1600" dirty="0"/>
              <a:t>Guidance will be developed and published. </a:t>
            </a:r>
          </a:p>
        </p:txBody>
      </p:sp>
      <p:sp>
        <p:nvSpPr>
          <p:cNvPr id="33" name="Section 4 heading">
            <a:extLst>
              <a:ext uri="{FF2B5EF4-FFF2-40B4-BE49-F238E27FC236}">
                <a16:creationId xmlns:a16="http://schemas.microsoft.com/office/drawing/2014/main" id="{8FD86A3B-0118-BCE0-4CCC-B2C9865B0A4F}"/>
              </a:ext>
            </a:extLst>
          </p:cNvPr>
          <p:cNvSpPr txBox="1"/>
          <p:nvPr/>
        </p:nvSpPr>
        <p:spPr>
          <a:xfrm>
            <a:off x="575783" y="4206690"/>
            <a:ext cx="5589317" cy="369332"/>
          </a:xfrm>
          <a:prstGeom prst="rect">
            <a:avLst/>
          </a:prstGeom>
          <a:noFill/>
        </p:spPr>
        <p:txBody>
          <a:bodyPr wrap="square" lIns="0" tIns="0" rIns="0" bIns="0" anchor="t">
            <a:noAutofit/>
          </a:bodyPr>
          <a:lstStyle/>
          <a:p>
            <a:pPr algn="l">
              <a:spcBef>
                <a:spcPts val="0"/>
              </a:spcBef>
              <a:spcAft>
                <a:spcPts val="0"/>
              </a:spcAft>
            </a:pPr>
            <a:r>
              <a:rPr lang="en-GB" sz="1800" b="1" u="sng" dirty="0">
                <a:solidFill>
                  <a:srgbClr val="000000"/>
                </a:solidFill>
                <a:latin typeface="Arial"/>
              </a:rPr>
              <a:t>S</a:t>
            </a:r>
            <a:r>
              <a:rPr sz="1800" b="1" u="sng" dirty="0">
                <a:solidFill>
                  <a:srgbClr val="000000"/>
                </a:solidFill>
                <a:latin typeface="Arial"/>
              </a:rPr>
              <a:t>upporting information, guidance, and resources</a:t>
            </a:r>
          </a:p>
        </p:txBody>
      </p:sp>
      <p:sp>
        <p:nvSpPr>
          <p:cNvPr id="13" name="TextBox 12">
            <a:extLst>
              <a:ext uri="{FF2B5EF4-FFF2-40B4-BE49-F238E27FC236}">
                <a16:creationId xmlns:a16="http://schemas.microsoft.com/office/drawing/2014/main" id="{8F05BB7B-5C07-9A6C-7FCE-2EEFDD400352}"/>
              </a:ext>
            </a:extLst>
          </p:cNvPr>
          <p:cNvSpPr txBox="1"/>
          <p:nvPr/>
        </p:nvSpPr>
        <p:spPr>
          <a:xfrm>
            <a:off x="597555" y="4568652"/>
            <a:ext cx="7599388" cy="2062103"/>
          </a:xfrm>
          <a:prstGeom prst="rect">
            <a:avLst/>
          </a:prstGeom>
          <a:solidFill>
            <a:srgbClr val="E8E8E8"/>
          </a:solidFill>
          <a:ln>
            <a:solidFill>
              <a:sysClr val="windowText" lastClr="000000"/>
            </a:solidFill>
          </a:ln>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Includes online advertising, and social media.</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Public health authorities aren’t in scope (i.e. promotion of non-branded vapes in services) </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Secondary legislation being prepared, and guidance will be published ahead of the changes. </a:t>
            </a:r>
          </a:p>
          <a:p>
            <a:pPr marL="285750" marR="0" lvl="0" indent="-285750" defTabSz="914400" eaLnBrk="1" fontAlgn="auto" latinLnBrk="0" hangingPunct="1">
              <a:lnSpc>
                <a:spcPct val="100000"/>
              </a:lnSpc>
              <a:spcBef>
                <a:spcPts val="0"/>
              </a:spcBef>
              <a:spcAft>
                <a:spcPts val="0"/>
              </a:spcAft>
              <a:buClrTx/>
              <a:buSzTx/>
              <a:buFontTx/>
              <a:buChar char="-"/>
              <a:tabLst/>
              <a:defRPr/>
            </a:pPr>
            <a:r>
              <a:rPr kumimoji="0" lang="en-GB" sz="1600" b="0" i="0" u="none" strike="noStrike" kern="1200" cap="none" spc="0" normalizeH="0" baseline="0" noProof="0" dirty="0">
                <a:ln>
                  <a:noFill/>
                </a:ln>
                <a:solidFill>
                  <a:prstClr val="black"/>
                </a:solidFill>
                <a:effectLst/>
                <a:uLnTx/>
                <a:uFillTx/>
                <a:latin typeface="+mn-lt"/>
                <a:ea typeface="+mn-ea"/>
                <a:cs typeface="+mn-cs"/>
              </a:rPr>
              <a:t>Full blog post - </a:t>
            </a:r>
            <a:r>
              <a:rPr kumimoji="0" lang="en-GB" sz="1600" b="0" i="0" u="none" strike="noStrike" kern="1200" cap="none" spc="0" normalizeH="0" baseline="0" noProof="0" dirty="0">
                <a:ln>
                  <a:noFill/>
                </a:ln>
                <a:solidFill>
                  <a:prstClr val="black"/>
                </a:solidFill>
                <a:effectLst/>
                <a:uLnTx/>
                <a:uFillTx/>
                <a:latin typeface="+mn-lt"/>
                <a:ea typeface="+mn-ea"/>
                <a:cs typeface="+mn-cs"/>
                <a:hlinkClick r:id="rId3"/>
              </a:rPr>
              <a:t>https://healthmedia.blog.gov.uk/2026/06/01/ending-the-advertising-and-sponsorship-of-vaping-and-nicotine-products-from-1-june-2027/</a:t>
            </a:r>
            <a:r>
              <a:rPr kumimoji="0" lang="en-GB" sz="1600" b="0" i="0" u="none" strike="noStrike" kern="1200" cap="none" spc="0" normalizeH="0" baseline="0" noProof="0" dirty="0">
                <a:ln>
                  <a:noFill/>
                </a:ln>
                <a:solidFill>
                  <a:prstClr val="black"/>
                </a:solidFill>
                <a:effectLst/>
                <a:uLnTx/>
                <a:uFillTx/>
                <a:latin typeface="+mn-lt"/>
                <a:ea typeface="+mn-ea"/>
                <a:cs typeface="+mn-cs"/>
              </a:rPr>
              <a:t> </a:t>
            </a:r>
          </a:p>
        </p:txBody>
      </p:sp>
    </p:spTree>
    <p:extLst>
      <p:ext uri="{BB962C8B-B14F-4D97-AF65-F5344CB8AC3E}">
        <p14:creationId xmlns:p14="http://schemas.microsoft.com/office/powerpoint/2010/main" val="19816556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E0D16FFE-C329-80E6-AA1D-12E0B1F8371A}"/>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86A1DD27-EF3A-F102-CF91-CB9EF67DCBB6}"/>
              </a:ext>
              <a:ext uri="{C183D7F6-B498-43B3-948B-1728B52AA6E4}">
                <adec:decorative xmlns:adec="http://schemas.microsoft.com/office/drawing/2017/decorative" val="1"/>
              </a:ext>
            </a:extLst>
          </p:cNvPr>
          <p:cNvSpPr/>
          <p:nvPr/>
        </p:nvSpPr>
        <p:spPr>
          <a:xfrm>
            <a:off x="7180580" y="1337945"/>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8B56272F-A51C-ECD4-85B4-E205F1A207D9}"/>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71EAF9F9-6E8B-C58B-841C-5859D1EA565C}"/>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C2F4B127-06A2-3B5D-8C25-A925A343DEB8}"/>
              </a:ext>
            </a:extLst>
          </p:cNvPr>
          <p:cNvSpPr txBox="1">
            <a:spLocks noGrp="1"/>
          </p:cNvSpPr>
          <p:nvPr>
            <p:ph type="title" idx="4294967295"/>
          </p:nvPr>
        </p:nvSpPr>
        <p:spPr>
          <a:xfrm>
            <a:off x="718276" y="364035"/>
            <a:ext cx="11353981" cy="55396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GB" sz="2400" b="1" i="0" u="sng" strike="noStrike" kern="1200" cap="none" spc="0" normalizeH="0" baseline="0" noProof="0" dirty="0">
                <a:ln>
                  <a:noFill/>
                </a:ln>
                <a:solidFill>
                  <a:sysClr val="windowText" lastClr="000000"/>
                </a:solidFill>
                <a:effectLst/>
                <a:uLnTx/>
                <a:uFillTx/>
                <a:latin typeface="Arial"/>
                <a:ea typeface="Arial"/>
                <a:cs typeface="Arial"/>
                <a:sym typeface="Arial"/>
              </a:rPr>
              <a:t>Consultations </a:t>
            </a:r>
            <a:endParaRPr kumimoji="0" lang="en-GB" sz="2400" b="1" i="0" u="sng" strike="noStrike" kern="1200" cap="none" spc="0" normalizeH="0" baseline="0" noProof="0" dirty="0">
              <a:ln>
                <a:noFill/>
              </a:ln>
              <a:solidFill>
                <a:prstClr val="black"/>
              </a:solidFill>
              <a:effectLst/>
              <a:uLnTx/>
              <a:uFillTx/>
              <a:latin typeface="Aptos" panose="02110004020202020204"/>
              <a:ea typeface="+mn-ea"/>
              <a:cs typeface="+mn-cs"/>
              <a:sym typeface="Arial"/>
            </a:endParaRPr>
          </a:p>
        </p:txBody>
      </p:sp>
      <p:sp>
        <p:nvSpPr>
          <p:cNvPr id="3" name="Google Shape;67;g2d07ea9160b_0_14">
            <a:extLst>
              <a:ext uri="{FF2B5EF4-FFF2-40B4-BE49-F238E27FC236}">
                <a16:creationId xmlns:a16="http://schemas.microsoft.com/office/drawing/2014/main" id="{06297E2B-78B3-7229-7441-F570DED0BD03}"/>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4" name="Table 3">
            <a:extLst>
              <a:ext uri="{FF2B5EF4-FFF2-40B4-BE49-F238E27FC236}">
                <a16:creationId xmlns:a16="http://schemas.microsoft.com/office/drawing/2014/main" id="{34C53EC9-0592-4511-9872-E36DFEF9BF9D}"/>
              </a:ext>
            </a:extLst>
          </p:cNvPr>
          <p:cNvGraphicFramePr>
            <a:graphicFrameLocks noGrp="1"/>
          </p:cNvGraphicFramePr>
          <p:nvPr>
            <p:extLst>
              <p:ext uri="{D42A27DB-BD31-4B8C-83A1-F6EECF244321}">
                <p14:modId xmlns:p14="http://schemas.microsoft.com/office/powerpoint/2010/main" val="587302860"/>
              </p:ext>
            </p:extLst>
          </p:nvPr>
        </p:nvGraphicFramePr>
        <p:xfrm>
          <a:off x="357772" y="1196429"/>
          <a:ext cx="8764456" cy="5087677"/>
        </p:xfrm>
        <a:graphic>
          <a:graphicData uri="http://schemas.openxmlformats.org/drawingml/2006/table">
            <a:tbl>
              <a:tblPr firstRow="1" bandRow="1">
                <a:tableStyleId>{5940675A-B579-460E-94D1-54222C63F5DA}</a:tableStyleId>
              </a:tblPr>
              <a:tblGrid>
                <a:gridCol w="4382228">
                  <a:extLst>
                    <a:ext uri="{9D8B030D-6E8A-4147-A177-3AD203B41FA5}">
                      <a16:colId xmlns:a16="http://schemas.microsoft.com/office/drawing/2014/main" val="1378295382"/>
                    </a:ext>
                  </a:extLst>
                </a:gridCol>
                <a:gridCol w="4382228">
                  <a:extLst>
                    <a:ext uri="{9D8B030D-6E8A-4147-A177-3AD203B41FA5}">
                      <a16:colId xmlns:a16="http://schemas.microsoft.com/office/drawing/2014/main" val="2825361778"/>
                    </a:ext>
                  </a:extLst>
                </a:gridCol>
              </a:tblGrid>
              <a:tr h="441318">
                <a:tc>
                  <a:txBody>
                    <a:bodyPr/>
                    <a:lstStyle/>
                    <a:p>
                      <a:r>
                        <a:rPr lang="en-GB" sz="1600" b="1" dirty="0">
                          <a:latin typeface="+mn-lt"/>
                        </a:rPr>
                        <a:t>Area</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solidFill>
                      <a:srgbClr val="DEF2E3"/>
                    </a:solidFill>
                  </a:tcPr>
                </a:tc>
                <a:tc>
                  <a:txBody>
                    <a:bodyPr/>
                    <a:lstStyle/>
                    <a:p>
                      <a:r>
                        <a:rPr lang="en-GB" sz="1600" b="1" dirty="0">
                          <a:latin typeface="+mn-lt"/>
                        </a:rPr>
                        <a:t>Progress</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solidFill>
                      <a:srgbClr val="DEF2E3"/>
                    </a:solidFill>
                  </a:tcPr>
                </a:tc>
                <a:extLst>
                  <a:ext uri="{0D108BD9-81ED-4DB2-BD59-A6C34878D82A}">
                    <a16:rowId xmlns:a16="http://schemas.microsoft.com/office/drawing/2014/main" val="1697501382"/>
                  </a:ext>
                </a:extLst>
              </a:tr>
              <a:tr h="750242">
                <a:tc>
                  <a:txBody>
                    <a:bodyPr/>
                    <a:lstStyle/>
                    <a:p>
                      <a:pPr marL="0" indent="0">
                        <a:buFont typeface="Arial" panose="020B0604020202020204" pitchFamily="34" charset="0"/>
                        <a:buNone/>
                      </a:pPr>
                      <a:r>
                        <a:rPr lang="en-GB" sz="1600" dirty="0">
                          <a:latin typeface="+mn-lt"/>
                        </a:rPr>
                        <a:t>Extend smoke-free places to certain outdoor settings and introduce vape-free and heated tobacco-free places </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tc>
                  <a:txBody>
                    <a:bodyPr/>
                    <a:lstStyle/>
                    <a:p>
                      <a:pPr marL="0" indent="0">
                        <a:buFont typeface="Arial" panose="020B0604020202020204" pitchFamily="34" charset="0"/>
                        <a:buNone/>
                      </a:pPr>
                      <a:r>
                        <a:rPr lang="en-GB" sz="1600" b="0" dirty="0">
                          <a:latin typeface="+mn-lt"/>
                        </a:rPr>
                        <a:t>Consultation closed on 8 May. Response to this will be published in due course. </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260042390"/>
                  </a:ext>
                </a:extLst>
              </a:tr>
              <a:tr h="521242">
                <a:tc>
                  <a:txBody>
                    <a:bodyPr/>
                    <a:lstStyle/>
                    <a:p>
                      <a:pPr marL="0" indent="0">
                        <a:buFont typeface="Arial" panose="020B0604020202020204" pitchFamily="34" charset="0"/>
                        <a:buNone/>
                      </a:pPr>
                      <a:r>
                        <a:rPr lang="en-GB" sz="1600" dirty="0">
                          <a:latin typeface="+mn-lt"/>
                        </a:rPr>
                        <a:t>Product display</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solidFill>
                      <a:schemeClr val="accent3">
                        <a:lumMod val="20000"/>
                        <a:lumOff val="80000"/>
                      </a:schemeClr>
                    </a:solidFill>
                  </a:tcPr>
                </a:tc>
                <a:tc rowSpan="3">
                  <a:txBody>
                    <a:bodyPr/>
                    <a:lstStyle/>
                    <a:p>
                      <a:pPr marL="0" indent="0" algn="ctr">
                        <a:buFont typeface="Arial" panose="020B0604020202020204" pitchFamily="34" charset="0"/>
                        <a:buNone/>
                      </a:pPr>
                      <a:r>
                        <a:rPr lang="en-GB" sz="1600" b="1" dirty="0">
                          <a:latin typeface="+mn-lt"/>
                        </a:rPr>
                        <a:t>Consultation currently live – closes 2</a:t>
                      </a:r>
                      <a:r>
                        <a:rPr lang="en-GB" sz="1600" b="1" baseline="30000" dirty="0">
                          <a:latin typeface="+mn-lt"/>
                        </a:rPr>
                        <a:t>nd</a:t>
                      </a:r>
                      <a:r>
                        <a:rPr lang="en-GB" sz="1600" b="1" dirty="0">
                          <a:latin typeface="+mn-lt"/>
                        </a:rPr>
                        <a:t> October 2026. </a:t>
                      </a:r>
                      <a:r>
                        <a:rPr lang="en-GB" sz="1600" dirty="0">
                          <a:latin typeface="+mn-lt"/>
                          <a:hlinkClick r:id="rId3"/>
                        </a:rPr>
                        <a:t>https://www.gov.uk/government/consultations/tobacco-and-vapes-packaging-appearance-and-display/tobacco-and-vapes-packaging-appearance-and-display</a:t>
                      </a:r>
                      <a:r>
                        <a:rPr lang="en-GB" sz="1600" dirty="0">
                          <a:latin typeface="+mn-lt"/>
                        </a:rPr>
                        <a:t> </a:t>
                      </a:r>
                    </a:p>
                  </a:txBody>
                  <a:tcPr anchor="ct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4240448150"/>
                  </a:ext>
                </a:extLst>
              </a:tr>
              <a:tr h="521242">
                <a:tc>
                  <a:txBody>
                    <a:bodyPr/>
                    <a:lstStyle/>
                    <a:p>
                      <a:pPr marL="0" indent="0">
                        <a:buFont typeface="Arial" panose="020B0604020202020204" pitchFamily="34" charset="0"/>
                        <a:buNone/>
                      </a:pPr>
                      <a:r>
                        <a:rPr lang="en-GB" sz="1600" dirty="0">
                          <a:latin typeface="+mn-lt"/>
                        </a:rPr>
                        <a:t>Product packaging including descriptors</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solidFill>
                      <a:schemeClr val="accent3">
                        <a:lumMod val="20000"/>
                        <a:lumOff val="80000"/>
                      </a:schemeClr>
                    </a:solidFill>
                  </a:tcPr>
                </a:tc>
                <a:tc vMerge="1">
                  <a:txBody>
                    <a:bodyPr/>
                    <a:lstStyle/>
                    <a:p>
                      <a:pPr marL="285750" indent="-285750">
                        <a:buFont typeface="Arial" panose="020B0604020202020204" pitchFamily="34" charset="0"/>
                        <a:buChar char="•"/>
                      </a:pPr>
                      <a:endParaRPr lang="en-GB" sz="1400"/>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2406588371"/>
                  </a:ext>
                </a:extLst>
              </a:tr>
              <a:tr h="1026076">
                <a:tc>
                  <a:txBody>
                    <a:bodyPr/>
                    <a:lstStyle/>
                    <a:p>
                      <a:pPr marL="0" indent="0">
                        <a:buFont typeface="Arial" panose="020B0604020202020204" pitchFamily="34" charset="0"/>
                        <a:buNone/>
                      </a:pPr>
                      <a:r>
                        <a:rPr lang="en-GB" sz="1600" dirty="0">
                          <a:latin typeface="+mn-lt"/>
                        </a:rPr>
                        <a:t>Vaping and heated tobacco device appearance </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solidFill>
                      <a:schemeClr val="accent3">
                        <a:lumMod val="20000"/>
                        <a:lumOff val="80000"/>
                      </a:schemeClr>
                    </a:solidFill>
                  </a:tcPr>
                </a:tc>
                <a:tc vMerge="1">
                  <a:txBody>
                    <a:bodyPr/>
                    <a:lstStyle/>
                    <a:p>
                      <a:pPr marL="285750" indent="-285750">
                        <a:buFont typeface="Arial" panose="020B0604020202020204" pitchFamily="34" charset="0"/>
                        <a:buChar char="•"/>
                      </a:pPr>
                      <a:endParaRPr lang="en-GB" sz="1400"/>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189309521"/>
                  </a:ext>
                </a:extLst>
              </a:tr>
              <a:tr h="483355">
                <a:tc>
                  <a:txBody>
                    <a:bodyPr/>
                    <a:lstStyle/>
                    <a:p>
                      <a:pPr marL="0" indent="0">
                        <a:buFont typeface="Arial" panose="020B0604020202020204" pitchFamily="34" charset="0"/>
                        <a:buNone/>
                      </a:pPr>
                      <a:r>
                        <a:rPr lang="en-GB" sz="1600" dirty="0">
                          <a:latin typeface="+mn-lt"/>
                        </a:rPr>
                        <a:t>Product registration scheme </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tc rowSpan="3">
                  <a:txBody>
                    <a:bodyPr/>
                    <a:lstStyle/>
                    <a:p>
                      <a:pPr marL="0" indent="0" algn="ctr">
                        <a:buFont typeface="Arial" panose="020B0604020202020204" pitchFamily="34" charset="0"/>
                        <a:buNone/>
                      </a:pPr>
                      <a:r>
                        <a:rPr lang="en-GB" sz="1600" dirty="0">
                          <a:latin typeface="+mn-lt"/>
                        </a:rPr>
                        <a:t>Subject to future consultation</a:t>
                      </a:r>
                    </a:p>
                  </a:txBody>
                  <a:tcPr anchor="ct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288177622"/>
                  </a:ext>
                </a:extLst>
              </a:tr>
              <a:tr h="750242">
                <a:tc>
                  <a:txBody>
                    <a:bodyPr/>
                    <a:lstStyle/>
                    <a:p>
                      <a:pPr marL="0" indent="0">
                        <a:buFont typeface="Arial" panose="020B0604020202020204" pitchFamily="34" charset="0"/>
                        <a:buNone/>
                      </a:pPr>
                      <a:r>
                        <a:rPr lang="en-GB" sz="1600" dirty="0">
                          <a:latin typeface="+mn-lt"/>
                        </a:rPr>
                        <a:t>Product safety standards including nicotine limits and tank sizes</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tc vMerge="1">
                  <a:txBody>
                    <a:bodyPr/>
                    <a:lstStyle/>
                    <a:p>
                      <a:pPr marL="285750" indent="-285750">
                        <a:buFont typeface="Arial" panose="020B0604020202020204" pitchFamily="34" charset="0"/>
                        <a:buChar char="•"/>
                      </a:pPr>
                      <a:endParaRPr lang="en-GB" sz="1400"/>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3353071035"/>
                  </a:ext>
                </a:extLst>
              </a:tr>
              <a:tr h="521242">
                <a:tc>
                  <a:txBody>
                    <a:bodyPr/>
                    <a:lstStyle/>
                    <a:p>
                      <a:pPr marL="0" indent="0">
                        <a:buFont typeface="Arial" panose="020B0604020202020204" pitchFamily="34" charset="0"/>
                        <a:buNone/>
                      </a:pPr>
                      <a:r>
                        <a:rPr lang="en-GB" sz="1600" dirty="0">
                          <a:latin typeface="+mn-lt"/>
                        </a:rPr>
                        <a:t>Retailer licensing scheme </a:t>
                      </a:r>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tc vMerge="1">
                  <a:txBody>
                    <a:bodyPr/>
                    <a:lstStyle/>
                    <a:p>
                      <a:pPr marL="285750" indent="-285750">
                        <a:buFont typeface="Arial" panose="020B0604020202020204" pitchFamily="34" charset="0"/>
                        <a:buChar char="•"/>
                      </a:pPr>
                      <a:endParaRPr lang="en-GB" sz="1400"/>
                    </a:p>
                  </a:txBody>
                  <a:tcPr>
                    <a:lnL w="19050" cap="flat" cmpd="sng" algn="ctr">
                      <a:solidFill>
                        <a:schemeClr val="accent1">
                          <a:lumMod val="50000"/>
                        </a:schemeClr>
                      </a:solidFill>
                      <a:prstDash val="solid"/>
                      <a:round/>
                      <a:headEnd type="none" w="med" len="med"/>
                      <a:tailEnd type="none" w="med" len="med"/>
                    </a:lnL>
                    <a:lnR w="19050" cap="flat" cmpd="sng" algn="ctr">
                      <a:solidFill>
                        <a:schemeClr val="accent1">
                          <a:lumMod val="50000"/>
                        </a:schemeClr>
                      </a:solidFill>
                      <a:prstDash val="solid"/>
                      <a:round/>
                      <a:headEnd type="none" w="med" len="med"/>
                      <a:tailEnd type="none" w="med" len="med"/>
                    </a:lnR>
                    <a:lnT w="19050" cap="flat" cmpd="sng" algn="ctr">
                      <a:solidFill>
                        <a:schemeClr val="accent1">
                          <a:lumMod val="50000"/>
                        </a:schemeClr>
                      </a:solidFill>
                      <a:prstDash val="solid"/>
                      <a:round/>
                      <a:headEnd type="none" w="med" len="med"/>
                      <a:tailEnd type="none" w="med" len="med"/>
                    </a:lnT>
                    <a:lnB w="1905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489985150"/>
                  </a:ext>
                </a:extLst>
              </a:tr>
            </a:tbl>
          </a:graphicData>
        </a:graphic>
      </p:graphicFrame>
    </p:spTree>
    <p:extLst>
      <p:ext uri="{BB962C8B-B14F-4D97-AF65-F5344CB8AC3E}">
        <p14:creationId xmlns:p14="http://schemas.microsoft.com/office/powerpoint/2010/main" val="336310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
          <a:extLst>
            <a:ext uri="{FF2B5EF4-FFF2-40B4-BE49-F238E27FC236}">
              <a16:creationId xmlns:a16="http://schemas.microsoft.com/office/drawing/2014/main" id="{8BED40F1-B855-CC6C-6E5F-FF7F086A8339}"/>
            </a:ext>
          </a:extLst>
        </p:cNvPr>
        <p:cNvGrpSpPr/>
        <p:nvPr/>
      </p:nvGrpSpPr>
      <p:grpSpPr>
        <a:xfrm>
          <a:off x="0" y="0"/>
          <a:ext cx="0" cy="0"/>
          <a:chOff x="0" y="0"/>
          <a:chExt cx="0" cy="0"/>
        </a:xfrm>
      </p:grpSpPr>
      <p:sp>
        <p:nvSpPr>
          <p:cNvPr id="65" name="Google Shape;65;g2d07ea9160b_0_14">
            <a:extLst>
              <a:ext uri="{FF2B5EF4-FFF2-40B4-BE49-F238E27FC236}">
                <a16:creationId xmlns:a16="http://schemas.microsoft.com/office/drawing/2014/main" id="{75C1C69C-2EF0-AA96-5C05-FE7CA1BCA5C7}"/>
              </a:ext>
              <a:ext uri="{C183D7F6-B498-43B3-948B-1728B52AA6E4}">
                <adec:decorative xmlns:adec="http://schemas.microsoft.com/office/drawing/2017/decorative" val="1"/>
              </a:ext>
            </a:extLst>
          </p:cNvPr>
          <p:cNvSpPr/>
          <p:nvPr/>
        </p:nvSpPr>
        <p:spPr>
          <a:xfrm>
            <a:off x="7180580" y="1337945"/>
            <a:ext cx="4986020" cy="5507355"/>
          </a:xfrm>
          <a:custGeom>
            <a:avLst/>
            <a:gdLst/>
            <a:ahLst/>
            <a:cxnLst/>
            <a:rect l="l" t="t" r="r" b="b"/>
            <a:pathLst>
              <a:path w="4986020" h="5507355" extrusionOk="0">
                <a:moveTo>
                  <a:pt x="4985423" y="0"/>
                </a:moveTo>
                <a:lnTo>
                  <a:pt x="0" y="5506986"/>
                </a:lnTo>
                <a:lnTo>
                  <a:pt x="4985423" y="5506986"/>
                </a:lnTo>
                <a:lnTo>
                  <a:pt x="4985423" y="0"/>
                </a:lnTo>
                <a:close/>
              </a:path>
            </a:pathLst>
          </a:custGeom>
          <a:solidFill>
            <a:srgbClr val="3BAB36"/>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 name="Google Shape;66;g2d07ea9160b_0_14">
            <a:extLst>
              <a:ext uri="{FF2B5EF4-FFF2-40B4-BE49-F238E27FC236}">
                <a16:creationId xmlns:a16="http://schemas.microsoft.com/office/drawing/2014/main" id="{E1E59834-0F9E-7DA7-80DE-DABBEAD64B60}"/>
              </a:ext>
              <a:ext uri="{C183D7F6-B498-43B3-948B-1728B52AA6E4}">
                <adec:decorative xmlns:adec="http://schemas.microsoft.com/office/drawing/2017/decorative" val="1"/>
              </a:ext>
            </a:extLst>
          </p:cNvPr>
          <p:cNvSpPr/>
          <p:nvPr/>
        </p:nvSpPr>
        <p:spPr>
          <a:xfrm>
            <a:off x="719999" y="918003"/>
            <a:ext cx="10728325" cy="0"/>
          </a:xfrm>
          <a:custGeom>
            <a:avLst/>
            <a:gdLst/>
            <a:ahLst/>
            <a:cxnLst/>
            <a:rect l="l" t="t" r="r" b="b"/>
            <a:pathLst>
              <a:path w="10728325" h="120000" extrusionOk="0">
                <a:moveTo>
                  <a:pt x="0" y="0"/>
                </a:moveTo>
                <a:lnTo>
                  <a:pt x="10727994" y="0"/>
                </a:lnTo>
              </a:path>
            </a:pathLst>
          </a:custGeom>
          <a:noFill/>
          <a:ln w="12700" cap="flat" cmpd="sng">
            <a:solidFill>
              <a:srgbClr val="3BAB36"/>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 name="Google Shape;67;g2d07ea9160b_0_14">
            <a:extLst>
              <a:ext uri="{FF2B5EF4-FFF2-40B4-BE49-F238E27FC236}">
                <a16:creationId xmlns:a16="http://schemas.microsoft.com/office/drawing/2014/main" id="{4BE07996-FAAF-2015-8310-399B0FA99393}"/>
              </a:ext>
              <a:ext uri="{C183D7F6-B498-43B3-948B-1728B52AA6E4}">
                <adec:decorative xmlns:adec="http://schemas.microsoft.com/office/drawing/2017/decorative" val="1"/>
              </a:ext>
            </a:extLst>
          </p:cNvPr>
          <p:cNvSpPr/>
          <p:nvPr/>
        </p:nvSpPr>
        <p:spPr>
          <a:xfrm>
            <a:off x="9364018" y="1980001"/>
            <a:ext cx="2084070" cy="2880360"/>
          </a:xfrm>
          <a:custGeom>
            <a:avLst/>
            <a:gdLst/>
            <a:ahLst/>
            <a:cxnLst/>
            <a:rect l="l" t="t" r="r" b="b"/>
            <a:pathLst>
              <a:path w="2084070" h="2880360" extrusionOk="0">
                <a:moveTo>
                  <a:pt x="835787" y="0"/>
                </a:moveTo>
                <a:lnTo>
                  <a:pt x="0" y="0"/>
                </a:lnTo>
                <a:lnTo>
                  <a:pt x="1321142" y="1440002"/>
                </a:lnTo>
                <a:lnTo>
                  <a:pt x="0" y="2880004"/>
                </a:lnTo>
                <a:lnTo>
                  <a:pt x="835787" y="2880004"/>
                </a:lnTo>
                <a:lnTo>
                  <a:pt x="2083981" y="1440002"/>
                </a:lnTo>
                <a:lnTo>
                  <a:pt x="835787" y="0"/>
                </a:lnTo>
                <a:close/>
              </a:path>
            </a:pathLst>
          </a:custGeom>
          <a:solidFill>
            <a:srgbClr val="F9DC0A"/>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 name="Google Shape;69;g2d07ea9160b_0_14">
            <a:extLst>
              <a:ext uri="{FF2B5EF4-FFF2-40B4-BE49-F238E27FC236}">
                <a16:creationId xmlns:a16="http://schemas.microsoft.com/office/drawing/2014/main" id="{BDAA68A3-AE60-F2F8-96E4-BC9E599112FF}"/>
              </a:ext>
            </a:extLst>
          </p:cNvPr>
          <p:cNvSpPr txBox="1">
            <a:spLocks noGrp="1"/>
          </p:cNvSpPr>
          <p:nvPr>
            <p:ph type="title" idx="4294967295"/>
          </p:nvPr>
        </p:nvSpPr>
        <p:spPr>
          <a:xfrm>
            <a:off x="718276" y="364035"/>
            <a:ext cx="11353981" cy="553968"/>
          </a:xfrm>
          <a:prstGeom prst="rect">
            <a:avLst/>
          </a:prstGeom>
          <a:noFill/>
          <a:ln>
            <a:noFill/>
            <a:prstDash/>
          </a:ln>
          <a:effectLst/>
        </p:spPr>
        <p:txBody>
          <a:bodyPr rot="0" spcFirstLastPara="1" vertOverflow="overflow" horzOverflow="overflow" vert="horz" wrap="square" lIns="91425" tIns="91425" rIns="91425" bIns="91425"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n-GB" sz="2400" b="1" i="0" u="sng" strike="noStrike" kern="1200" cap="none" spc="0" normalizeH="0" baseline="0" noProof="0" dirty="0">
                <a:ln>
                  <a:noFill/>
                </a:ln>
                <a:solidFill>
                  <a:sysClr val="windowText" lastClr="000000"/>
                </a:solidFill>
                <a:effectLst/>
                <a:uLnTx/>
                <a:uFillTx/>
                <a:latin typeface="Aptos" panose="02110004020202020204"/>
                <a:ea typeface="+mn-ea"/>
                <a:cs typeface="+mn-cs"/>
                <a:sym typeface="Arial"/>
              </a:rPr>
              <a:t>Vaping Products Duty </a:t>
            </a:r>
            <a:endParaRPr kumimoji="0" lang="en-GB" sz="2400" b="1" i="0" u="sng" strike="noStrike" kern="1200" cap="none" spc="0" normalizeH="0" baseline="0" noProof="0" dirty="0">
              <a:ln>
                <a:noFill/>
              </a:ln>
              <a:solidFill>
                <a:prstClr val="black"/>
              </a:solidFill>
              <a:effectLst/>
              <a:uLnTx/>
              <a:uFillTx/>
              <a:latin typeface="Aptos" panose="02110004020202020204"/>
              <a:ea typeface="+mn-ea"/>
              <a:cs typeface="+mn-cs"/>
              <a:sym typeface="Arial"/>
            </a:endParaRPr>
          </a:p>
        </p:txBody>
      </p:sp>
      <p:sp>
        <p:nvSpPr>
          <p:cNvPr id="5" name="TextBox 4">
            <a:extLst>
              <a:ext uri="{FF2B5EF4-FFF2-40B4-BE49-F238E27FC236}">
                <a16:creationId xmlns:a16="http://schemas.microsoft.com/office/drawing/2014/main" id="{CCDAED07-0409-87D1-BD81-98A30F27AE7F}"/>
              </a:ext>
            </a:extLst>
          </p:cNvPr>
          <p:cNvSpPr txBox="1"/>
          <p:nvPr/>
        </p:nvSpPr>
        <p:spPr>
          <a:xfrm>
            <a:off x="472839" y="1308889"/>
            <a:ext cx="8997732" cy="2599686"/>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Vaping Products Duty applies to liquid in vapes, whether it contains nicotine or not</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a:ea typeface="+mn-ea"/>
                <a:cs typeface="+mn-cs"/>
              </a:rPr>
              <a:t>Vaping Products Duty will be set at a single flat rate of £2.20 for a 10 ml bottle on all vaping liquid (22p per 1 ml)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a:ea typeface="+mn-ea"/>
                <a:cs typeface="Arial"/>
              </a:rPr>
              <a:t>From 1</a:t>
            </a:r>
            <a:r>
              <a:rPr kumimoji="0" lang="en-US" altLang="en-US" sz="1600" b="0" i="0" u="none" strike="noStrike" kern="1200" cap="none" spc="0" normalizeH="0" baseline="30000" noProof="0" dirty="0">
                <a:ln>
                  <a:noFill/>
                </a:ln>
                <a:solidFill>
                  <a:prstClr val="black"/>
                </a:solidFill>
                <a:effectLst/>
                <a:uLnTx/>
                <a:uFillTx/>
                <a:latin typeface="Arial" panose="020B0604020202020204"/>
                <a:ea typeface="+mn-ea"/>
                <a:cs typeface="Arial"/>
              </a:rPr>
              <a:t> </a:t>
            </a:r>
            <a:r>
              <a:rPr kumimoji="0" lang="en-US" altLang="en-US" sz="1600" b="0" i="0" u="none" strike="noStrike" kern="1200" cap="none" spc="0" normalizeH="0" baseline="0" noProof="0" dirty="0">
                <a:ln>
                  <a:noFill/>
                </a:ln>
                <a:solidFill>
                  <a:prstClr val="black"/>
                </a:solidFill>
                <a:effectLst/>
                <a:uLnTx/>
                <a:uFillTx/>
                <a:latin typeface="Arial" panose="020B0604020202020204"/>
                <a:ea typeface="+mn-ea"/>
                <a:cs typeface="Arial"/>
              </a:rPr>
              <a:t>April 2026 – apply for approval for Vaping Products Duty and Vaping Duty Stamps Scheme (for businesses producing vaping products)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altLang="en-US" sz="1600" b="0" i="0" u="none" strike="noStrike" kern="1200" cap="none" spc="0" normalizeH="0" baseline="0" noProof="0" dirty="0">
                <a:ln>
                  <a:noFill/>
                </a:ln>
                <a:solidFill>
                  <a:prstClr val="black"/>
                </a:solidFill>
                <a:effectLst/>
                <a:uLnTx/>
                <a:uFillTx/>
                <a:latin typeface="Arial" panose="020B0604020202020204"/>
                <a:ea typeface="+mn-ea"/>
                <a:cs typeface="+mn-cs"/>
              </a:rPr>
              <a:t>For people bringing vaping products into the UK for personal use - </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HMRC will let you know the duty-free allowance for vaping products before 1 October 2026.</a:t>
            </a: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Arial"/>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There will be no exemptions for Vaping Products Duty except in circumstances required by law, such as supplies to diplomatic missions.</a:t>
            </a:r>
            <a:endParaRPr kumimoji="0" lang="en-US" altLang="en-US" sz="16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CC286FAE-91EC-8318-2C49-0E0CBC2E2014}"/>
              </a:ext>
            </a:extLst>
          </p:cNvPr>
          <p:cNvSpPr txBox="1"/>
          <p:nvPr/>
        </p:nvSpPr>
        <p:spPr>
          <a:xfrm>
            <a:off x="472838" y="4118546"/>
            <a:ext cx="8997732" cy="1754326"/>
          </a:xfrm>
          <a:prstGeom prst="rect">
            <a:avLst/>
          </a:prstGeom>
          <a:noFill/>
        </p:spPr>
        <p:txBody>
          <a:bodyPr wrap="square">
            <a:spAutoFit/>
          </a:bodyPr>
          <a:lstStyle/>
          <a:p>
            <a:pPr lvl="0">
              <a:defRPr/>
            </a:pPr>
            <a:r>
              <a:rPr lang="en-GB" sz="1600" b="1" dirty="0"/>
              <a:t>Resources</a:t>
            </a:r>
            <a:r>
              <a:rPr lang="en-GB" sz="1600" b="1" dirty="0">
                <a:solidFill>
                  <a:prstClr val="black"/>
                </a:solidFill>
              </a:rPr>
              <a:t> links: </a:t>
            </a:r>
            <a:r>
              <a:rPr lang="en-GB" sz="1600" dirty="0">
                <a:solidFill>
                  <a:prstClr val="black"/>
                </a:solidFill>
              </a:rPr>
              <a:t> </a:t>
            </a:r>
          </a:p>
          <a:p>
            <a:pPr lvl="0">
              <a:defRPr/>
            </a:pPr>
            <a:r>
              <a:rPr lang="en-GB" b="1" dirty="0"/>
              <a:t>Gov.uk: Vaping Products Duty and Vaping Duty Stamps Scheme – what you need to know: </a:t>
            </a:r>
            <a:r>
              <a:rPr lang="en-GB" sz="1600" dirty="0">
                <a:solidFill>
                  <a:prstClr val="black"/>
                </a:solidFill>
                <a:hlinkClick r:id="rId3"/>
              </a:rPr>
              <a:t>Prepare for Vaping Products Duty and the Vaping Duty Stamps Scheme</a:t>
            </a:r>
            <a:r>
              <a:rPr lang="en-GB" sz="1600" dirty="0">
                <a:solidFill>
                  <a:prstClr val="black"/>
                </a:solidFill>
              </a:rPr>
              <a:t>:</a:t>
            </a:r>
            <a:endParaRPr lang="en-GB" b="1" dirty="0"/>
          </a:p>
          <a:p>
            <a:pPr>
              <a:buClrTx/>
              <a:defRPr/>
            </a:pPr>
            <a:endParaRPr lang="en-GB" b="1" dirty="0"/>
          </a:p>
          <a:p>
            <a:pPr>
              <a:buClrTx/>
              <a:defRPr/>
            </a:pPr>
            <a:r>
              <a:rPr lang="en-GB" b="1" dirty="0"/>
              <a:t>YouTube: Vaping Products Duty and Vaping Duty Stamps Scheme – what you need to know video: </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hlinkClick r:id="rId4"/>
              </a:rPr>
              <a:t>Vaping Products Duty and Vaping Duty Stamps Scheme – what you need to know: </a:t>
            </a:r>
            <a:r>
              <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rPr>
              <a:t>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59516408"/>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TotalTime>
  <Words>1095</Words>
  <Application>Microsoft Office PowerPoint</Application>
  <PresentationFormat>Custom</PresentationFormat>
  <Paragraphs>98</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Jost</vt:lpstr>
      <vt:lpstr>Aptos</vt:lpstr>
      <vt:lpstr>Arial</vt:lpstr>
      <vt:lpstr>Gabarito</vt:lpstr>
      <vt:lpstr>Office Theme</vt:lpstr>
      <vt:lpstr>Information for Schools and wider Children and Young People Settings – The Tobacco and Vapes Act 2026</vt:lpstr>
      <vt:lpstr>Tobacco and Vapes Act - Overview</vt:lpstr>
      <vt:lpstr>Tobacco Definition </vt:lpstr>
      <vt:lpstr>Vaping and Nicotine Products </vt:lpstr>
      <vt:lpstr>Tobacco, Herbal Smoking Products and Cigarette Papers, including Smokefree Generation</vt:lpstr>
      <vt:lpstr>Tobacco, Herbal Smoking Products and Cigarette Papers, including Smokefree Generation (Continued)</vt:lpstr>
      <vt:lpstr>Vending Machines</vt:lpstr>
      <vt:lpstr>Advertising and sponsorship</vt:lpstr>
      <vt:lpstr>Consultations </vt:lpstr>
      <vt:lpstr>Vaping Products Duty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Tobacco and vapes act 2026 short version</dc:title>
  <cp:lastModifiedBy>Eagle , Hollie (DIGITAL OFFICER)</cp:lastModifiedBy>
  <cp:revision>2</cp:revision>
  <dcterms:created xsi:type="dcterms:W3CDTF">2024-04-26T09:04:17Z</dcterms:created>
  <dcterms:modified xsi:type="dcterms:W3CDTF">2026-10-05T10:59:31Z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2024-04-26T00:00:00Z</vt:filetime>
  </property>
  <property fmtid="{D5CDD505-2E9C-101B-9397-08002B2CF9AE}" pid="3" name="Creator">
    <vt:lpwstr>Adobe InDesign 19.4 (Macintosh)</vt:lpwstr>
  </property>
  <property fmtid="{D5CDD505-2E9C-101B-9397-08002B2CF9AE}" pid="4" name="LastSaved">
    <vt:filetime>2024-04-26T00:00:00Z</vt:filetime>
  </property>
  <property fmtid="{D5CDD505-2E9C-101B-9397-08002B2CF9AE}" pid="5" name="Producer">
    <vt:lpwstr>Adobe PDF Library 17.0</vt:lpwstr>
  </property>
</Properties>
</file>